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82" r:id="rId3"/>
    <p:sldId id="283" r:id="rId4"/>
    <p:sldId id="257" r:id="rId5"/>
    <p:sldId id="258" r:id="rId6"/>
    <p:sldId id="262" r:id="rId7"/>
    <p:sldId id="279" r:id="rId8"/>
    <p:sldId id="266" r:id="rId9"/>
    <p:sldId id="280" r:id="rId10"/>
    <p:sldId id="268" r:id="rId11"/>
    <p:sldId id="281" r:id="rId12"/>
    <p:sldId id="273" r:id="rId13"/>
    <p:sldId id="274" r:id="rId14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FF9000"/>
    <a:srgbClr val="A9D18E"/>
    <a:srgbClr val="7030A0"/>
    <a:srgbClr val="058891"/>
    <a:srgbClr val="00FDFF"/>
    <a:srgbClr val="D59A72"/>
    <a:srgbClr val="F40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61"/>
    <p:restoredTop sz="94922"/>
  </p:normalViewPr>
  <p:slideViewPr>
    <p:cSldViewPr snapToGrid="0">
      <p:cViewPr>
        <p:scale>
          <a:sx n="15" d="100"/>
          <a:sy n="15" d="100"/>
        </p:scale>
        <p:origin x="2408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790AF-E7AC-1649-870D-E6E220A7D867}" type="datetimeFigureOut">
              <a:rPr lang="en-FR" smtClean="0"/>
              <a:t>24/02/2025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4333C-A4D8-D440-B50F-2E2CE9CB3FC9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06995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1143000"/>
            <a:ext cx="2181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4333C-A4D8-D440-B50F-2E2CE9CB3FC9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50635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4333C-A4D8-D440-B50F-2E2CE9CB3FC9}" type="slidenum">
              <a:rPr lang="en-FR" smtClean="0"/>
              <a:t>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78309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D2C53-F21F-14DA-6351-93B73F8FE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FD8B52-346D-3A55-E19D-46B038045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CD8848-7C68-C97A-CCD7-632B1A344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58B22-7095-C24E-D405-AE4E0CEB95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4333C-A4D8-D440-B50F-2E2CE9CB3FC9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01599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1143000"/>
            <a:ext cx="2181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4333C-A4D8-D440-B50F-2E2CE9CB3FC9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18658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4333C-A4D8-D440-B50F-2E2CE9CB3FC9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11100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1143000"/>
            <a:ext cx="2181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4333C-A4D8-D440-B50F-2E2CE9CB3FC9}" type="slidenum">
              <a:rPr lang="en-FR" smtClean="0"/>
              <a:t>11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9339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E02EC-038A-2644-833A-9BCCD101A1FB}" type="datetimeFigureOut">
              <a:rPr lang="en-FR" smtClean="0"/>
              <a:t>23/02/2025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C809-CE02-A846-A126-9EB8101CF8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3622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E02EC-038A-2644-833A-9BCCD101A1FB}" type="datetimeFigureOut">
              <a:rPr lang="en-FR" smtClean="0"/>
              <a:t>23/02/2025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C809-CE02-A846-A126-9EB8101CF8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04794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E02EC-038A-2644-833A-9BCCD101A1FB}" type="datetimeFigureOut">
              <a:rPr lang="en-FR" smtClean="0"/>
              <a:t>23/02/2025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C809-CE02-A846-A126-9EB8101CF8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19051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E02EC-038A-2644-833A-9BCCD101A1FB}" type="datetimeFigureOut">
              <a:rPr lang="en-FR" smtClean="0"/>
              <a:t>23/02/2025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C809-CE02-A846-A126-9EB8101CF8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3203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E02EC-038A-2644-833A-9BCCD101A1FB}" type="datetimeFigureOut">
              <a:rPr lang="en-FR" smtClean="0"/>
              <a:t>23/02/2025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C809-CE02-A846-A126-9EB8101CF8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3918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E02EC-038A-2644-833A-9BCCD101A1FB}" type="datetimeFigureOut">
              <a:rPr lang="en-FR" smtClean="0"/>
              <a:t>23/02/2025</a:t>
            </a:fld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C809-CE02-A846-A126-9EB8101CF8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04346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E02EC-038A-2644-833A-9BCCD101A1FB}" type="datetimeFigureOut">
              <a:rPr lang="en-FR" smtClean="0"/>
              <a:t>23/02/2025</a:t>
            </a:fld>
            <a:endParaRPr lang="en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C809-CE02-A846-A126-9EB8101CF8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5545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E02EC-038A-2644-833A-9BCCD101A1FB}" type="datetimeFigureOut">
              <a:rPr lang="en-FR" smtClean="0"/>
              <a:t>23/02/2025</a:t>
            </a:fld>
            <a:endParaRPr lang="en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C809-CE02-A846-A126-9EB8101CF8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9796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E02EC-038A-2644-833A-9BCCD101A1FB}" type="datetimeFigureOut">
              <a:rPr lang="en-FR" smtClean="0"/>
              <a:t>23/02/2025</a:t>
            </a:fld>
            <a:endParaRPr lang="en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C809-CE02-A846-A126-9EB8101CF8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51746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E02EC-038A-2644-833A-9BCCD101A1FB}" type="datetimeFigureOut">
              <a:rPr lang="en-FR" smtClean="0"/>
              <a:t>23/02/2025</a:t>
            </a:fld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C809-CE02-A846-A126-9EB8101CF8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70720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E02EC-038A-2644-833A-9BCCD101A1FB}" type="datetimeFigureOut">
              <a:rPr lang="en-FR" smtClean="0"/>
              <a:t>23/02/2025</a:t>
            </a:fld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C809-CE02-A846-A126-9EB8101CF8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9301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E02EC-038A-2644-833A-9BCCD101A1FB}" type="datetimeFigureOut">
              <a:rPr lang="en-FR" smtClean="0"/>
              <a:t>23/02/2025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8C809-CE02-A846-A126-9EB8101CF8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04264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github.com/tam-km-truong/HLL-Binning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github.com/tam-km-truong/HLL-B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s://github.com/tam-km-truong/HLL-" TargetMode="External"/><Relationship Id="rId18" Type="http://schemas.openxmlformats.org/officeDocument/2006/relationships/image" Target="../media/image20.png"/><Relationship Id="rId3" Type="http://schemas.openxmlformats.org/officeDocument/2006/relationships/image" Target="../media/image9.png"/><Relationship Id="rId21" Type="http://schemas.openxmlformats.org/officeDocument/2006/relationships/image" Target="../media/image21.png"/><Relationship Id="rId7" Type="http://schemas.openxmlformats.org/officeDocument/2006/relationships/image" Target="../media/image12.svg"/><Relationship Id="rId12" Type="http://schemas.openxmlformats.org/officeDocument/2006/relationships/image" Target="../media/image27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sv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s://github.com/tam-km-truong/HLL-B" TargetMode="External"/><Relationship Id="rId24" Type="http://schemas.openxmlformats.org/officeDocument/2006/relationships/image" Target="../media/image24.png"/><Relationship Id="rId5" Type="http://schemas.openxmlformats.org/officeDocument/2006/relationships/image" Target="../media/image10.jpg"/><Relationship Id="rId15" Type="http://schemas.openxmlformats.org/officeDocument/2006/relationships/image" Target="../media/image17.png"/><Relationship Id="rId23" Type="http://schemas.openxmlformats.org/officeDocument/2006/relationships/image" Target="../media/image23.png"/><Relationship Id="rId10" Type="http://schemas.openxmlformats.org/officeDocument/2006/relationships/image" Target="../media/image15.png"/><Relationship Id="rId19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14.png"/><Relationship Id="rId14" Type="http://schemas.openxmlformats.org/officeDocument/2006/relationships/image" Target="../media/image28.png"/><Relationship Id="rId2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736D37-1402-C365-F72D-D9131AA7F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158134"/>
              </p:ext>
            </p:extLst>
          </p:nvPr>
        </p:nvGraphicFramePr>
        <p:xfrm>
          <a:off x="-6264275" y="6479430"/>
          <a:ext cx="42803763" cy="289128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42141">
                  <a:extLst>
                    <a:ext uri="{9D8B030D-6E8A-4147-A177-3AD203B41FA5}">
                      <a16:colId xmlns:a16="http://schemas.microsoft.com/office/drawing/2014/main" val="1064784502"/>
                    </a:ext>
                  </a:extLst>
                </a:gridCol>
                <a:gridCol w="14627512">
                  <a:extLst>
                    <a:ext uri="{9D8B030D-6E8A-4147-A177-3AD203B41FA5}">
                      <a16:colId xmlns:a16="http://schemas.microsoft.com/office/drawing/2014/main" val="2618498862"/>
                    </a:ext>
                  </a:extLst>
                </a:gridCol>
                <a:gridCol w="13734110">
                  <a:extLst>
                    <a:ext uri="{9D8B030D-6E8A-4147-A177-3AD203B41FA5}">
                      <a16:colId xmlns:a16="http://schemas.microsoft.com/office/drawing/2014/main" val="2793395775"/>
                    </a:ext>
                  </a:extLst>
                </a:gridCol>
              </a:tblGrid>
              <a:tr h="3926540">
                <a:tc gridSpan="3">
                  <a:txBody>
                    <a:bodyPr/>
                    <a:lstStyle/>
                    <a:p>
                      <a:pPr marL="0" marR="0" indent="0" algn="ctr" defTabSz="4036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200" dirty="0" err="1"/>
                        <a:t>HyperLogLog</a:t>
                      </a:r>
                      <a:r>
                        <a:rPr lang="en-GB" sz="7200" dirty="0"/>
                        <a:t>-Based Load Balancing and Bin Packing for </a:t>
                      </a:r>
                    </a:p>
                    <a:p>
                      <a:pPr marL="0" marR="0" indent="0" algn="ctr" defTabSz="4036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200" dirty="0"/>
                        <a:t>Efficient Compression and Querying of Bacterial Genomes</a:t>
                      </a:r>
                      <a:endParaRPr lang="en-FR" sz="7900" dirty="0"/>
                    </a:p>
                  </a:txBody>
                  <a:tcPr marL="91326" marR="91326" marT="45663" marB="456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705775"/>
                  </a:ext>
                </a:extLst>
              </a:tr>
              <a:tr h="1441522">
                <a:tc>
                  <a:txBody>
                    <a:bodyPr/>
                    <a:lstStyle/>
                    <a:p>
                      <a:pPr algn="ctr"/>
                      <a:r>
                        <a:rPr lang="en-FR" sz="6000" dirty="0"/>
                        <a:t>Motivation</a:t>
                      </a:r>
                      <a:endParaRPr lang="en-FR" sz="7900" dirty="0"/>
                    </a:p>
                  </a:txBody>
                  <a:tcPr marL="86974" marR="86974" marT="43507" marB="43507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sz="6000" dirty="0"/>
                        <a:t>Method</a:t>
                      </a:r>
                      <a:endParaRPr lang="en-FR" sz="7900" dirty="0"/>
                    </a:p>
                  </a:txBody>
                  <a:tcPr marL="86974" marR="86974" marT="43507" marB="43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sz="6000" dirty="0"/>
                        <a:t>Conclusion and perspectives</a:t>
                      </a:r>
                      <a:endParaRPr lang="en-FR" sz="5400" dirty="0"/>
                    </a:p>
                  </a:txBody>
                  <a:tcPr marL="86974" marR="86974" marT="43507" marB="43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619961"/>
                  </a:ext>
                </a:extLst>
              </a:tr>
              <a:tr h="10956666">
                <a:tc rowSpan="5">
                  <a:txBody>
                    <a:bodyPr/>
                    <a:lstStyle/>
                    <a:p>
                      <a:pPr algn="ctr"/>
                      <a:endParaRPr lang="en-FR" sz="7900" dirty="0"/>
                    </a:p>
                  </a:txBody>
                  <a:tcPr marL="86974" marR="86974" marT="43507" marB="43507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FR" sz="7900" dirty="0"/>
                    </a:p>
                  </a:txBody>
                  <a:tcPr marL="86974" marR="86974" marT="43507" marB="43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3600" b="1" dirty="0"/>
                        <a:t>Conclusion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GB" sz="3600" dirty="0"/>
                        <a:t>Genomic data benefits greatly from data compression, especially when guided by evolutionary characteristics.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GB" sz="3600" dirty="0"/>
                        <a:t>Clustering and batching of genome collections help increase the compression ratio and facilitate parallelization.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GB" sz="3600" dirty="0"/>
                        <a:t>The compressed size of batches (using the </a:t>
                      </a:r>
                      <a:r>
                        <a:rPr lang="en-GB" sz="3600" dirty="0" err="1"/>
                        <a:t>xz</a:t>
                      </a:r>
                      <a:r>
                        <a:rPr lang="en-GB" sz="3600" dirty="0"/>
                        <a:t> compressor) is generally correlated with the distinct k-</a:t>
                      </a:r>
                      <a:r>
                        <a:rPr lang="en-GB" sz="3600" dirty="0" err="1"/>
                        <a:t>mer</a:t>
                      </a:r>
                      <a:r>
                        <a:rPr lang="en-GB" sz="3600" dirty="0"/>
                        <a:t> count.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GB" sz="3600" dirty="0"/>
                        <a:t>The distinct k-</a:t>
                      </a:r>
                      <a:r>
                        <a:rPr lang="en-GB" sz="3600" dirty="0" err="1"/>
                        <a:t>mer</a:t>
                      </a:r>
                      <a:r>
                        <a:rPr lang="en-GB" sz="3600" dirty="0"/>
                        <a:t> count can be efficiently estimated using </a:t>
                      </a:r>
                      <a:r>
                        <a:rPr lang="en-GB" sz="3600" dirty="0" err="1"/>
                        <a:t>HyperLogLog</a:t>
                      </a:r>
                      <a:r>
                        <a:rPr lang="en-GB" sz="3600" dirty="0"/>
                        <a:t> sketching (implemented in the </a:t>
                      </a:r>
                      <a:r>
                        <a:rPr lang="en-GB" sz="3600" dirty="0" err="1"/>
                        <a:t>Dasing</a:t>
                      </a:r>
                      <a:r>
                        <a:rPr lang="en-GB" sz="3600" dirty="0"/>
                        <a:t> tool).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GB" sz="3600" dirty="0"/>
                        <a:t>The Bin Packing heuristic algorithm creates batches within a user-defined capacity, i.e., distinct k-</a:t>
                      </a:r>
                      <a:r>
                        <a:rPr lang="en-GB" sz="3600" dirty="0" err="1"/>
                        <a:t>mer</a:t>
                      </a:r>
                      <a:r>
                        <a:rPr lang="en-GB" sz="3600" dirty="0"/>
                        <a:t> count.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GB" sz="3600" dirty="0"/>
                        <a:t>The Load Balancing heuristic algorithm can be used to achieve balanced batches.</a:t>
                      </a:r>
                    </a:p>
                    <a:p>
                      <a:endParaRPr lang="en-GB" sz="3600" b="1" dirty="0"/>
                    </a:p>
                    <a:p>
                      <a:r>
                        <a:rPr lang="en-GB" sz="3600" b="1" dirty="0"/>
                        <a:t>Perspectives</a:t>
                      </a:r>
                      <a:r>
                        <a:rPr lang="en-GB" sz="3600" dirty="0"/>
                        <a:t>: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GB" sz="3600" dirty="0"/>
                        <a:t>Combining HLL-Binning and HLL-Balancing into one tool.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GB" sz="3600" dirty="0"/>
                        <a:t>Studying the collection as a whole instead of by species.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GB" sz="3600" dirty="0"/>
                        <a:t>Extending the scope to include different data structures (Bloom filter, graph).</a:t>
                      </a:r>
                    </a:p>
                    <a:p>
                      <a:pPr marL="571500" indent="-571500" algn="l">
                        <a:buFont typeface="Arial" panose="020B0604020202020204" pitchFamily="34" charset="0"/>
                        <a:buChar char="•"/>
                      </a:pPr>
                      <a:endParaRPr lang="en-GB" sz="3600" dirty="0"/>
                    </a:p>
                    <a:p>
                      <a:pPr marL="571500" indent="-571500" algn="l">
                        <a:buFont typeface="Arial" panose="020B0604020202020204" pitchFamily="34" charset="0"/>
                        <a:buChar char="•"/>
                      </a:pPr>
                      <a:endParaRPr lang="en-FR" sz="3600" dirty="0"/>
                    </a:p>
                  </a:txBody>
                  <a:tcPr marL="86974" marR="86974" marT="43507" marB="43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493360"/>
                  </a:ext>
                </a:extLst>
              </a:tr>
              <a:tr h="1280815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036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R" sz="6000" dirty="0"/>
                        <a:t>Result</a:t>
                      </a:r>
                      <a:endParaRPr lang="en-FR" sz="7900" dirty="0"/>
                    </a:p>
                  </a:txBody>
                  <a:tcPr marL="86974" marR="86974" marT="43507" marB="43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FR" dirty="0"/>
                    </a:p>
                  </a:txBody>
                  <a:tcPr marL="86974" marR="86974" marT="43507" marB="43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44244"/>
                  </a:ext>
                </a:extLst>
              </a:tr>
              <a:tr h="1758221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en-FR" dirty="0"/>
                    </a:p>
                  </a:txBody>
                  <a:tcPr marL="86974" marR="86974" marT="43507" marB="43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FR" dirty="0"/>
                    </a:p>
                  </a:txBody>
                  <a:tcPr marL="86974" marR="86974" marT="43507" marB="43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149230"/>
                  </a:ext>
                </a:extLst>
              </a:tr>
              <a:tr h="158675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86974" marR="86974" marT="43507" marB="43507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FR" sz="7900" dirty="0"/>
                    </a:p>
                  </a:txBody>
                  <a:tcPr marL="86974" marR="86974" marT="43507" marB="43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sz="6000" dirty="0"/>
                        <a:t>Bibliography</a:t>
                      </a:r>
                      <a:endParaRPr lang="en-FR" sz="7900" dirty="0"/>
                    </a:p>
                  </a:txBody>
                  <a:tcPr marL="86974" marR="86974" marT="43507" marB="43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918172"/>
                  </a:ext>
                </a:extLst>
              </a:tr>
              <a:tr h="7962336">
                <a:tc vMerge="1">
                  <a:txBody>
                    <a:bodyPr/>
                    <a:lstStyle/>
                    <a:p>
                      <a:pPr algn="ctr"/>
                      <a:endParaRPr lang="en-FR" sz="7900" dirty="0"/>
                    </a:p>
                  </a:txBody>
                  <a:tcPr marL="86974" marR="86974" marT="43507" marB="43507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FR" sz="7900" dirty="0"/>
                    </a:p>
                  </a:txBody>
                  <a:tcPr marL="86974" marR="86974" marT="43507" marB="43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036710" rtl="0" eaLnBrk="1" fontAlgn="auto" latinLnBrk="0" hangingPunct="1">
                        <a:lnSpc>
                          <a:spcPct val="90000"/>
                        </a:lnSpc>
                        <a:spcBef>
                          <a:spcPts val="441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Grace A. Blackwell, Martin Hunt, Kerri M. Malone, Leandro Lima, Gal </a:t>
                      </a:r>
                      <a:r>
                        <a:rPr kumimoji="0" lang="en-GB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Horesh</a:t>
                      </a: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Blaise T. F. </a:t>
                      </a:r>
                      <a:r>
                        <a:rPr kumimoji="0" lang="en-GB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Alako</a:t>
                      </a: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Nicholas R. Thomson, and </a:t>
                      </a:r>
                      <a:r>
                        <a:rPr kumimoji="0" lang="en-GB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Zamin</a:t>
                      </a: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Iqbal. 2021. Exploring bacterial diversity via a curated and searchable snapshot of archived DNA sequences. </a:t>
                      </a:r>
                      <a:r>
                        <a:rPr kumimoji="0" lang="en-GB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PLOS Biology</a:t>
                      </a: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19, 11 (November 2021)</a:t>
                      </a:r>
                    </a:p>
                    <a:p>
                      <a:pPr marL="0" marR="0" lvl="0" indent="0" algn="l" defTabSz="4036710" rtl="0" eaLnBrk="1" fontAlgn="auto" latinLnBrk="0" hangingPunct="1">
                        <a:lnSpc>
                          <a:spcPct val="90000"/>
                        </a:lnSpc>
                        <a:spcBef>
                          <a:spcPts val="441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Martin Hunt, Leandro Lima, Daniel Anderson, Jane Hawkey, Wei Shen, John Lees, and </a:t>
                      </a:r>
                      <a:r>
                        <a:rPr kumimoji="0" lang="en-GB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Zamin</a:t>
                      </a: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Iqbal. 2024. </a:t>
                      </a:r>
                      <a:r>
                        <a:rPr kumimoji="0" lang="en-GB" sz="24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AllTheBacteria</a:t>
                      </a:r>
                      <a:r>
                        <a:rPr kumimoji="0" lang="en-GB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- all bacterial genomes assembled, available and searchable</a:t>
                      </a: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GB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bioRxiv</a:t>
                      </a: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4036710" rtl="0" eaLnBrk="1" fontAlgn="auto" latinLnBrk="0" hangingPunct="1">
                        <a:lnSpc>
                          <a:spcPct val="90000"/>
                        </a:lnSpc>
                        <a:spcBef>
                          <a:spcPts val="441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Karel </a:t>
                      </a:r>
                      <a:r>
                        <a:rPr kumimoji="0" lang="en-GB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Břinda</a:t>
                      </a: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Leandro Lima, Simone </a:t>
                      </a:r>
                      <a:r>
                        <a:rPr kumimoji="0" lang="en-GB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Pignotti</a:t>
                      </a: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Natalia Quinones-Olvera, Kamil </a:t>
                      </a:r>
                      <a:r>
                        <a:rPr kumimoji="0" lang="en-GB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Salikhov</a:t>
                      </a: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Rayan </a:t>
                      </a:r>
                      <a:r>
                        <a:rPr kumimoji="0" lang="en-GB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Chikhi</a:t>
                      </a: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Gregory Kucherov, </a:t>
                      </a:r>
                      <a:r>
                        <a:rPr kumimoji="0" lang="en-GB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Zamin</a:t>
                      </a: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Iqbal, and Michael </a:t>
                      </a:r>
                      <a:r>
                        <a:rPr kumimoji="0" lang="en-GB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Baym</a:t>
                      </a: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2024. </a:t>
                      </a:r>
                      <a:r>
                        <a:rPr kumimoji="0" lang="en-GB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Efficient and Robust Search of Microbial Genomes via Phylogenetic Compression</a:t>
                      </a: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GB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bioRxiv</a:t>
                      </a: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4036710" rtl="0" eaLnBrk="1" fontAlgn="auto" latinLnBrk="0" hangingPunct="1">
                        <a:lnSpc>
                          <a:spcPct val="90000"/>
                        </a:lnSpc>
                        <a:spcBef>
                          <a:spcPts val="441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Po-Ru Loh, Michael </a:t>
                      </a:r>
                      <a:r>
                        <a:rPr kumimoji="0" lang="en-GB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Baym</a:t>
                      </a: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and Bonnie Berger. 2012. Compressive genomics. </a:t>
                      </a:r>
                      <a:r>
                        <a:rPr kumimoji="0" lang="en-GB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Nature Biotechnology</a:t>
                      </a: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30, 7 (July 2012)</a:t>
                      </a:r>
                    </a:p>
                    <a:p>
                      <a:pPr marL="0" marR="0" lvl="0" indent="0" algn="l" defTabSz="4036710" rtl="0" eaLnBrk="1" fontAlgn="auto" latinLnBrk="0" hangingPunct="1">
                        <a:lnSpc>
                          <a:spcPct val="90000"/>
                        </a:lnSpc>
                        <a:spcBef>
                          <a:spcPts val="441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2400" dirty="0"/>
                        <a:t>Will P. M. Rowe. 2019. When the levee breaks: a practical guide to sketching algorithms for processing the flood of genomic data. </a:t>
                      </a:r>
                      <a:r>
                        <a:rPr lang="en-GB" sz="2400" i="1" dirty="0"/>
                        <a:t>Genome Biology</a:t>
                      </a:r>
                      <a:r>
                        <a:rPr lang="en-GB" sz="2400" dirty="0"/>
                        <a:t> 20, 1 (September 2019), 199. </a:t>
                      </a:r>
                    </a:p>
                    <a:p>
                      <a:pPr marL="0" marR="0" lvl="0" indent="0" algn="l" defTabSz="4036710" rtl="0" eaLnBrk="1" fontAlgn="auto" latinLnBrk="0" hangingPunct="1">
                        <a:lnSpc>
                          <a:spcPct val="90000"/>
                        </a:lnSpc>
                        <a:spcBef>
                          <a:spcPts val="441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2400" dirty="0"/>
                        <a:t>Jessica K. Bonnie, Omar Y. Ahmed, and Ben Langmead. 2024. </a:t>
                      </a:r>
                      <a:r>
                        <a:rPr lang="en-GB" sz="2400" dirty="0" err="1"/>
                        <a:t>DandD</a:t>
                      </a:r>
                      <a:r>
                        <a:rPr lang="en-GB" sz="2400" dirty="0"/>
                        <a:t>: Efficient measurement of sequence growth and similarity. </a:t>
                      </a:r>
                      <a:r>
                        <a:rPr lang="en-GB" sz="2400" i="1" dirty="0" err="1"/>
                        <a:t>iScience</a:t>
                      </a:r>
                      <a:r>
                        <a:rPr lang="en-GB" sz="2400" dirty="0"/>
                        <a:t> 27, 3 (March 2024).</a:t>
                      </a:r>
                      <a:endParaRPr kumimoji="0" lang="en-F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FR" sz="2400" dirty="0"/>
                    </a:p>
                  </a:txBody>
                  <a:tcPr marL="86974" marR="86974" marT="43507" marB="43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2444466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8C3584A-3885-92F9-7530-AE548786FD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93"/>
          <a:stretch/>
        </p:blipFill>
        <p:spPr>
          <a:xfrm>
            <a:off x="8308142" y="12681296"/>
            <a:ext cx="14334565" cy="10111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0DC62-B625-65D0-70CA-3B6BF229C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26424" y="12681296"/>
            <a:ext cx="14334565" cy="10111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0FC035-4A35-2F59-8692-7077850575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470" b="2641"/>
          <a:stretch/>
        </p:blipFill>
        <p:spPr>
          <a:xfrm>
            <a:off x="-6264275" y="23326869"/>
            <a:ext cx="14334565" cy="9996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02CEB-3BE1-6193-9D03-668C43A7D6D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7851"/>
          <a:stretch/>
        </p:blipFill>
        <p:spPr>
          <a:xfrm>
            <a:off x="8308141" y="24215391"/>
            <a:ext cx="14436270" cy="40751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49178E-EF95-F250-3DB8-604248530B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2352" t="42418" r="2352" b="-2331"/>
          <a:stretch/>
        </p:blipFill>
        <p:spPr>
          <a:xfrm>
            <a:off x="7919471" y="28618893"/>
            <a:ext cx="14436270" cy="598923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4819BDD-94CD-84D8-BFCF-84DA31E75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18087" y="7054570"/>
            <a:ext cx="3696064" cy="275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664B6F6-2ED8-E9E1-A661-F7E58159C165}"/>
              </a:ext>
            </a:extLst>
          </p:cNvPr>
          <p:cNvSpPr txBox="1">
            <a:spLocks/>
          </p:cNvSpPr>
          <p:nvPr/>
        </p:nvSpPr>
        <p:spPr>
          <a:xfrm>
            <a:off x="8241021" y="34039909"/>
            <a:ext cx="14114721" cy="9602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/>
              <a:t>E</a:t>
            </a:r>
            <a:r>
              <a:rPr lang="en-FR" sz="2000" dirty="0"/>
              <a:t>venthough the baches are balances, HLL-Balancing batches have higher distinct kmers count than the capacity set in HLL-Binning</a:t>
            </a:r>
          </a:p>
        </p:txBody>
      </p:sp>
    </p:spTree>
    <p:extLst>
      <p:ext uri="{BB962C8B-B14F-4D97-AF65-F5344CB8AC3E}">
        <p14:creationId xmlns:p14="http://schemas.microsoft.com/office/powerpoint/2010/main" val="423056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87551-3EB7-8663-2DB7-114B4285A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87108A-9403-222E-D2A9-A149334A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Result</a:t>
            </a:r>
            <a:endParaRPr lang="en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CA0368-751A-C967-1631-D50E292CF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932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40A375-DCC4-F6A4-6DEE-80D5BD18D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64275" y="6649401"/>
            <a:ext cx="42803763" cy="2153294"/>
          </a:xfrm>
        </p:spPr>
        <p:txBody>
          <a:bodyPr>
            <a:normAutofit/>
          </a:bodyPr>
          <a:lstStyle/>
          <a:p>
            <a:pPr algn="ctr"/>
            <a:r>
              <a:rPr lang="en-FR" sz="9600" dirty="0"/>
              <a:t>Hyperloglog based bin packing and load balancing for genomes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F1EC5F-1336-5A48-6285-DBEB93856AC3}"/>
              </a:ext>
            </a:extLst>
          </p:cNvPr>
          <p:cNvSpPr txBox="1">
            <a:spLocks/>
          </p:cNvSpPr>
          <p:nvPr/>
        </p:nvSpPr>
        <p:spPr>
          <a:xfrm>
            <a:off x="-3795854" y="10291867"/>
            <a:ext cx="17298754" cy="13533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R" sz="6000" b="1" dirty="0"/>
              <a:t>HLL-binning: </a:t>
            </a:r>
          </a:p>
          <a:p>
            <a:r>
              <a:rPr lang="en-FR" sz="6000" dirty="0"/>
              <a:t>Put genomes into batches that fit within a user-defined memory constraint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ECC16-8404-36B6-214D-A9118D32CFFA}"/>
              </a:ext>
            </a:extLst>
          </p:cNvPr>
          <p:cNvSpPr txBox="1"/>
          <p:nvPr/>
        </p:nvSpPr>
        <p:spPr>
          <a:xfrm>
            <a:off x="16724361" y="12171878"/>
            <a:ext cx="17298755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b="1" dirty="0"/>
              <a:t>INPUT: GENOMES SKETCHES, NUMBER OF BATCH b</a:t>
            </a:r>
          </a:p>
          <a:p>
            <a:r>
              <a:rPr lang="en-GB" sz="3600" b="1" dirty="0"/>
              <a:t>Initialize</a:t>
            </a:r>
            <a:r>
              <a:rPr lang="en-GB" sz="3600" dirty="0"/>
              <a:t>:</a:t>
            </a:r>
          </a:p>
          <a:p>
            <a:pPr lvl="1"/>
            <a:r>
              <a:rPr lang="en-GB" sz="3600" dirty="0"/>
              <a:t>Sort the genomes based on their accession number.</a:t>
            </a:r>
          </a:p>
          <a:p>
            <a:r>
              <a:rPr lang="en-GB" sz="3600" b="1" dirty="0"/>
              <a:t>Initial Assignment</a:t>
            </a:r>
            <a:r>
              <a:rPr lang="en-GB" sz="3600" dirty="0"/>
              <a:t>:</a:t>
            </a:r>
          </a:p>
          <a:p>
            <a:r>
              <a:rPr lang="en-GB" sz="3600" dirty="0"/>
              <a:t>	Assign the first b genomes directly to b batches.</a:t>
            </a:r>
          </a:p>
          <a:p>
            <a:r>
              <a:rPr lang="en-GB" sz="3600" b="1" dirty="0"/>
              <a:t>Greedy Assignment</a:t>
            </a:r>
            <a:r>
              <a:rPr lang="en-GB" sz="3600" dirty="0"/>
              <a:t>:</a:t>
            </a:r>
          </a:p>
          <a:p>
            <a:r>
              <a:rPr lang="en-GB" sz="3600" dirty="0"/>
              <a:t>	For each remaining genomes, place it in the batches with the smallest number of distinct </a:t>
            </a:r>
            <a:r>
              <a:rPr lang="en-GB" sz="3600" dirty="0" err="1"/>
              <a:t>kmers</a:t>
            </a:r>
            <a:r>
              <a:rPr lang="en-GB" sz="3600" dirty="0"/>
              <a:t>.</a:t>
            </a:r>
          </a:p>
          <a:p>
            <a:r>
              <a:rPr lang="en-GB" sz="3600" dirty="0"/>
              <a:t>	Update the batch's contents and size.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F34CC9-82F4-4859-859E-5303A39B35B2}"/>
              </a:ext>
            </a:extLst>
          </p:cNvPr>
          <p:cNvSpPr txBox="1"/>
          <p:nvPr/>
        </p:nvSpPr>
        <p:spPr>
          <a:xfrm>
            <a:off x="-3795855" y="12148272"/>
            <a:ext cx="17298755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600" b="1" dirty="0"/>
              <a:t>INPUT: GENOMES SKETCHES, CAPACITY (</a:t>
            </a:r>
            <a:r>
              <a:rPr lang="en-GB" sz="3600" b="1" dirty="0" err="1"/>
              <a:t>max_distinct_kmers</a:t>
            </a:r>
            <a:r>
              <a:rPr lang="en-GB" sz="3600" b="1" dirty="0"/>
              <a:t>)</a:t>
            </a:r>
          </a:p>
          <a:p>
            <a:r>
              <a:rPr lang="en-GB" sz="3600" b="1" dirty="0"/>
              <a:t>Initialize</a:t>
            </a:r>
            <a:r>
              <a:rPr lang="en-GB" sz="3600" dirty="0"/>
              <a:t>:</a:t>
            </a:r>
          </a:p>
          <a:p>
            <a:pPr lvl="1"/>
            <a:r>
              <a:rPr lang="en-GB" sz="3600" dirty="0"/>
              <a:t>Sort the genomes based on their accession number.</a:t>
            </a:r>
          </a:p>
          <a:p>
            <a:r>
              <a:rPr lang="en-GB" sz="3600" b="1" dirty="0"/>
              <a:t>Place Items in BATCH</a:t>
            </a:r>
            <a:r>
              <a:rPr lang="en-GB" sz="3600" dirty="0"/>
              <a:t>:</a:t>
            </a:r>
          </a:p>
          <a:p>
            <a:pPr lvl="1"/>
            <a:r>
              <a:rPr lang="en-GB" sz="3600" dirty="0"/>
              <a:t>For each genome:</a:t>
            </a:r>
          </a:p>
          <a:p>
            <a:pPr lvl="2"/>
            <a:r>
              <a:rPr lang="en-GB" sz="3600" dirty="0"/>
              <a:t>Try to place it in the first batch that can accommodate it (based on capacity).</a:t>
            </a:r>
          </a:p>
          <a:p>
            <a:pPr lvl="2"/>
            <a:r>
              <a:rPr lang="en-GB" sz="3600" dirty="0"/>
              <a:t>If it fits, update the batch and move on to the next genome.</a:t>
            </a:r>
          </a:p>
          <a:p>
            <a:r>
              <a:rPr lang="en-GB" sz="3600" b="1" dirty="0"/>
              <a:t>Create New BATCHES if Necessary</a:t>
            </a:r>
            <a:r>
              <a:rPr lang="en-GB" sz="3600" dirty="0"/>
              <a:t>:</a:t>
            </a:r>
          </a:p>
          <a:p>
            <a:pPr lvl="1"/>
            <a:r>
              <a:rPr lang="en-GB" sz="3600" dirty="0"/>
              <a:t>If no batch can accommodate the current genome, create a new batch and place the genome there.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D29EF73-35A4-5109-C29F-D698B1526D19}"/>
              </a:ext>
            </a:extLst>
          </p:cNvPr>
          <p:cNvSpPr txBox="1">
            <a:spLocks/>
          </p:cNvSpPr>
          <p:nvPr/>
        </p:nvSpPr>
        <p:spPr>
          <a:xfrm>
            <a:off x="16724360" y="10091918"/>
            <a:ext cx="17298754" cy="13533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R" sz="6000" b="1" dirty="0"/>
              <a:t>HLL-balancing:</a:t>
            </a:r>
          </a:p>
          <a:p>
            <a:r>
              <a:rPr lang="en-FR" sz="6000" dirty="0"/>
              <a:t>Put genomes into balanced, user-defined number of batches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6EF96D9A-7663-E0C9-D668-7D813B755E7D}"/>
              </a:ext>
            </a:extLst>
          </p:cNvPr>
          <p:cNvSpPr txBox="1">
            <a:spLocks/>
          </p:cNvSpPr>
          <p:nvPr/>
        </p:nvSpPr>
        <p:spPr>
          <a:xfrm>
            <a:off x="-6264275" y="18102692"/>
            <a:ext cx="42803763" cy="2153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R" sz="9600" dirty="0"/>
              <a:t>EXPERIMENT: batching of Mycobacterium Turberculosis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92FEE4-792B-B167-DA7D-14EC6F7ADB69}"/>
              </a:ext>
            </a:extLst>
          </p:cNvPr>
          <p:cNvSpPr txBox="1">
            <a:spLocks/>
          </p:cNvSpPr>
          <p:nvPr/>
        </p:nvSpPr>
        <p:spPr>
          <a:xfrm>
            <a:off x="-3795855" y="16930314"/>
            <a:ext cx="17298754" cy="13533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hlinkClick r:id="rId3"/>
              </a:rPr>
              <a:t>https://github.com/tam-km-truong/HLL-Binning</a:t>
            </a:r>
            <a:endParaRPr lang="en-GB" sz="28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FD8406B-0593-CEE5-B812-D55AF0D63289}"/>
              </a:ext>
            </a:extLst>
          </p:cNvPr>
          <p:cNvSpPr txBox="1">
            <a:spLocks/>
          </p:cNvSpPr>
          <p:nvPr/>
        </p:nvSpPr>
        <p:spPr>
          <a:xfrm>
            <a:off x="16724359" y="16464255"/>
            <a:ext cx="17298754" cy="13533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u="sng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https://github.com/tam-km-truong/HLL-B</a:t>
            </a:r>
            <a:r>
              <a:rPr lang="en-GB" sz="2800" u="sng" dirty="0">
                <a:solidFill>
                  <a:schemeClr val="accent1">
                    <a:lumMod val="75000"/>
                  </a:schemeClr>
                </a:solidFill>
              </a:rPr>
              <a:t>alancing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3B92AF0-08A5-386B-3B51-5DCA68176D56}"/>
              </a:ext>
            </a:extLst>
          </p:cNvPr>
          <p:cNvSpPr txBox="1">
            <a:spLocks/>
          </p:cNvSpPr>
          <p:nvPr/>
        </p:nvSpPr>
        <p:spPr>
          <a:xfrm>
            <a:off x="-3984114" y="20100678"/>
            <a:ext cx="38007227" cy="15724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R" sz="4400" dirty="0"/>
              <a:t>Max distinct kmers for batches: 153000000 kmers</a:t>
            </a:r>
            <a:r>
              <a:rPr lang="en-FR" sz="4400" dirty="0">
                <a:sym typeface="Wingdings" pitchFamily="2" charset="2"/>
              </a:rPr>
              <a:t> so that the compressed size stays under 64MB (caculated by using the correlation of compressed size and distinct kmers count)</a:t>
            </a:r>
            <a:endParaRPr lang="en-FR" sz="4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D41726D-1BAD-C299-D61C-21014FD12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44" y="21709395"/>
            <a:ext cx="11640160" cy="643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EABD4C01-E353-58AB-DA3F-C6ED5ABAE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7607" y="21691243"/>
            <a:ext cx="11819027" cy="643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82E9896-FDF7-2894-FE21-6DB684176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247" y="29209301"/>
            <a:ext cx="11819027" cy="643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47FDE2FA-E273-C693-FFC8-DFD68B359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5" y="29145234"/>
            <a:ext cx="11763991" cy="643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992981A5-2CC8-E1C3-F9C4-ADC1E570D334}"/>
              </a:ext>
            </a:extLst>
          </p:cNvPr>
          <p:cNvSpPr txBox="1">
            <a:spLocks/>
          </p:cNvSpPr>
          <p:nvPr/>
        </p:nvSpPr>
        <p:spPr>
          <a:xfrm>
            <a:off x="-4236690" y="28148631"/>
            <a:ext cx="38007227" cy="9602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R" sz="4400" dirty="0"/>
              <a:t>Using the number off batches found by HLL-Binning, run HLL-Balancing with numbins b = 24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355DBC3-F517-3A30-51E0-E9B8C2AC94D5}"/>
              </a:ext>
            </a:extLst>
          </p:cNvPr>
          <p:cNvSpPr txBox="1">
            <a:spLocks/>
          </p:cNvSpPr>
          <p:nvPr/>
        </p:nvSpPr>
        <p:spPr>
          <a:xfrm>
            <a:off x="-895173" y="35548166"/>
            <a:ext cx="30606280" cy="616824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/>
              <a:t>E</a:t>
            </a:r>
            <a:r>
              <a:rPr lang="en-FR" sz="4400" dirty="0"/>
              <a:t>venthough the baches are balances, HLL-Balancing batches have higher distinct kmers count than the capacity set in HLL-Binning</a:t>
            </a:r>
          </a:p>
        </p:txBody>
      </p:sp>
    </p:spTree>
    <p:extLst>
      <p:ext uri="{BB962C8B-B14F-4D97-AF65-F5344CB8AC3E}">
        <p14:creationId xmlns:p14="http://schemas.microsoft.com/office/powerpoint/2010/main" val="950493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248D6F-96F4-6E91-A581-7721FDB06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Discussion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CCB799-7F80-1FF7-7E25-E71A366C79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07373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E6E91-C2F5-9FF5-C907-509E3B8AF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14F425-349A-CE11-243E-52142E07E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0559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4A6D33-032A-CCE6-729B-23C8805CDB54}"/>
              </a:ext>
            </a:extLst>
          </p:cNvPr>
          <p:cNvSpPr/>
          <p:nvPr/>
        </p:nvSpPr>
        <p:spPr>
          <a:xfrm>
            <a:off x="404443" y="12803390"/>
            <a:ext cx="29488492" cy="8258823"/>
          </a:xfrm>
          <a:prstGeom prst="roundRect">
            <a:avLst>
              <a:gd name="adj" fmla="val 3581"/>
            </a:avLst>
          </a:prstGeom>
          <a:solidFill>
            <a:srgbClr val="FF9000">
              <a:alpha val="50196"/>
            </a:srgb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E7799A-F96C-CAB8-F6B7-B3D10AC3FC6C}"/>
              </a:ext>
            </a:extLst>
          </p:cNvPr>
          <p:cNvSpPr/>
          <p:nvPr/>
        </p:nvSpPr>
        <p:spPr>
          <a:xfrm>
            <a:off x="426617" y="28582703"/>
            <a:ext cx="29481201" cy="8255258"/>
          </a:xfrm>
          <a:prstGeom prst="roundRect">
            <a:avLst>
              <a:gd name="adj" fmla="val 3581"/>
            </a:avLst>
          </a:prstGeom>
          <a:solidFill>
            <a:schemeClr val="accent6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99922F-0F2D-4DCB-89F5-7FB7A702133A}"/>
              </a:ext>
            </a:extLst>
          </p:cNvPr>
          <p:cNvSpPr/>
          <p:nvPr/>
        </p:nvSpPr>
        <p:spPr>
          <a:xfrm>
            <a:off x="404445" y="37169686"/>
            <a:ext cx="29466320" cy="5383367"/>
          </a:xfrm>
          <a:prstGeom prst="roundRect">
            <a:avLst>
              <a:gd name="adj" fmla="val 3581"/>
            </a:avLst>
          </a:prstGeom>
          <a:solidFill>
            <a:srgbClr val="7030A0">
              <a:alpha val="29804"/>
            </a:srgb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2F0AF4-FB6F-D264-DF4A-C283C12113B4}"/>
              </a:ext>
            </a:extLst>
          </p:cNvPr>
          <p:cNvSpPr/>
          <p:nvPr/>
        </p:nvSpPr>
        <p:spPr>
          <a:xfrm>
            <a:off x="404443" y="3673360"/>
            <a:ext cx="29450027" cy="8803416"/>
          </a:xfrm>
          <a:prstGeom prst="roundRect">
            <a:avLst>
              <a:gd name="adj" fmla="val 3581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cs typeface="Arial" panose="020B0604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5A89FF-4A48-AD9F-3B6D-33920EF25072}"/>
              </a:ext>
            </a:extLst>
          </p:cNvPr>
          <p:cNvSpPr/>
          <p:nvPr/>
        </p:nvSpPr>
        <p:spPr>
          <a:xfrm>
            <a:off x="404441" y="594273"/>
            <a:ext cx="29450027" cy="2868943"/>
          </a:xfrm>
          <a:prstGeom prst="roundRect">
            <a:avLst>
              <a:gd name="adj" fmla="val 3581"/>
            </a:avLst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36710">
              <a:defRPr/>
            </a:pPr>
            <a:r>
              <a:rPr lang="en-GB" sz="6600" dirty="0" err="1">
                <a:solidFill>
                  <a:schemeClr val="tx1"/>
                </a:solidFill>
              </a:rPr>
              <a:t>HyperLogLog</a:t>
            </a:r>
            <a:r>
              <a:rPr lang="en-GB" sz="6600" dirty="0">
                <a:solidFill>
                  <a:schemeClr val="tx1"/>
                </a:solidFill>
              </a:rPr>
              <a:t>-Based Load Balancing and Bin Packing </a:t>
            </a:r>
          </a:p>
          <a:p>
            <a:pPr algn="ctr" defTabSz="4036710">
              <a:defRPr/>
            </a:pPr>
            <a:r>
              <a:rPr lang="en-GB" sz="6600" dirty="0">
                <a:solidFill>
                  <a:schemeClr val="tx1"/>
                </a:solidFill>
              </a:rPr>
              <a:t>for Efficient Compression of Large Bacterial Genomes Collection</a:t>
            </a:r>
          </a:p>
          <a:p>
            <a:pPr algn="ctr" defTabSz="4036710">
              <a:defRPr/>
            </a:pPr>
            <a:r>
              <a:rPr lang="en-GB" sz="4000" u="sng" dirty="0">
                <a:solidFill>
                  <a:schemeClr val="tx1"/>
                </a:solidFill>
              </a:rPr>
              <a:t>Tam TRUONG</a:t>
            </a:r>
            <a:r>
              <a:rPr lang="en-GB" sz="4000" dirty="0">
                <a:solidFill>
                  <a:schemeClr val="tx1"/>
                </a:solidFill>
              </a:rPr>
              <a:t>, Dominique LAVENIER, Pierre PETERLONGO, Karel BRINDA</a:t>
            </a:r>
          </a:p>
          <a:p>
            <a:pPr marL="0" marR="0" indent="0" algn="ctr" defTabSz="4036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/>
              <a:t>Efficient Compression and Querying of Bacterial Genomes</a:t>
            </a:r>
            <a:endParaRPr lang="en-FR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24EE4C5-D4AB-1BE2-F247-89E59A7B2035}"/>
              </a:ext>
            </a:extLst>
          </p:cNvPr>
          <p:cNvSpPr/>
          <p:nvPr/>
        </p:nvSpPr>
        <p:spPr>
          <a:xfrm>
            <a:off x="11885396" y="3715952"/>
            <a:ext cx="15533910" cy="685632"/>
          </a:xfrm>
          <a:prstGeom prst="roundRect">
            <a:avLst>
              <a:gd name="adj" fmla="val 3581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dirty="0">
                <a:cs typeface="Arial" panose="020B0604020202020204" pitchFamily="34" charset="0"/>
              </a:rPr>
              <a:t>RECENT INNOVATION: PHYLOGENETIC COMPRESSION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C27C69C-65AB-60BF-D9D7-2B6C3BE41F52}"/>
              </a:ext>
            </a:extLst>
          </p:cNvPr>
          <p:cNvSpPr/>
          <p:nvPr/>
        </p:nvSpPr>
        <p:spPr>
          <a:xfrm>
            <a:off x="469496" y="21329515"/>
            <a:ext cx="29466320" cy="7031303"/>
          </a:xfrm>
          <a:prstGeom prst="roundRect">
            <a:avLst>
              <a:gd name="adj" fmla="val 3581"/>
            </a:avLst>
          </a:prstGeom>
          <a:solidFill>
            <a:srgbClr val="00FDFF">
              <a:alpha val="50196"/>
            </a:srgb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cs typeface="Arial" panose="020B060402020202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6D7C6E9-9E92-082A-6999-525DCCC41D9B}"/>
              </a:ext>
            </a:extLst>
          </p:cNvPr>
          <p:cNvSpPr/>
          <p:nvPr/>
        </p:nvSpPr>
        <p:spPr>
          <a:xfrm>
            <a:off x="1281222" y="12762405"/>
            <a:ext cx="16177846" cy="691663"/>
          </a:xfrm>
          <a:prstGeom prst="roundRect">
            <a:avLst>
              <a:gd name="adj" fmla="val 3581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CURRENT LIMITATION:</a:t>
            </a:r>
            <a:r>
              <a:rPr lang="en-GB" sz="3600" dirty="0"/>
              <a:t> Batching Results In Non-uniform Compressed Sizes</a:t>
            </a:r>
            <a:endParaRPr lang="en-FR" sz="3600" dirty="0">
              <a:cs typeface="Arial" panose="020B060402020202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33BB762-03AC-30BF-5867-C78DCEE36DE1}"/>
              </a:ext>
            </a:extLst>
          </p:cNvPr>
          <p:cNvSpPr/>
          <p:nvPr/>
        </p:nvSpPr>
        <p:spPr>
          <a:xfrm>
            <a:off x="7048681" y="28587843"/>
            <a:ext cx="16177846" cy="691663"/>
          </a:xfrm>
          <a:prstGeom prst="roundRect">
            <a:avLst>
              <a:gd name="adj" fmla="val 3581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dirty="0">
                <a:cs typeface="Arial" panose="020B0604020202020204" pitchFamily="34" charset="0"/>
              </a:rPr>
              <a:t>PRELIMINARY RESULTS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64B88CB-B3AB-36B4-2966-CCD326F8EE8D}"/>
              </a:ext>
            </a:extLst>
          </p:cNvPr>
          <p:cNvSpPr/>
          <p:nvPr/>
        </p:nvSpPr>
        <p:spPr>
          <a:xfrm>
            <a:off x="7113733" y="21372163"/>
            <a:ext cx="16177846" cy="691663"/>
          </a:xfrm>
          <a:prstGeom prst="roundRect">
            <a:avLst>
              <a:gd name="adj" fmla="val 3581"/>
            </a:avLst>
          </a:prstGeom>
          <a:solidFill>
            <a:srgbClr val="05889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dirty="0"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8017252-21D9-6C94-DD55-08F20F452C59}"/>
              </a:ext>
            </a:extLst>
          </p:cNvPr>
          <p:cNvSpPr/>
          <p:nvPr/>
        </p:nvSpPr>
        <p:spPr>
          <a:xfrm>
            <a:off x="19279216" y="37150185"/>
            <a:ext cx="7687225" cy="691663"/>
          </a:xfrm>
          <a:prstGeom prst="roundRect">
            <a:avLst>
              <a:gd name="adj" fmla="val 3581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dirty="0">
                <a:cs typeface="Arial" panose="020B0604020202020204" pitchFamily="34" charset="0"/>
              </a:rPr>
              <a:t>BIBLIOGRAPHY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53B55C1-960B-AE87-ACD9-FBEA35899EF8}"/>
              </a:ext>
            </a:extLst>
          </p:cNvPr>
          <p:cNvSpPr/>
          <p:nvPr/>
        </p:nvSpPr>
        <p:spPr>
          <a:xfrm>
            <a:off x="3205069" y="37150185"/>
            <a:ext cx="7687225" cy="691663"/>
          </a:xfrm>
          <a:prstGeom prst="roundRect">
            <a:avLst>
              <a:gd name="adj" fmla="val 3581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dirty="0">
                <a:cs typeface="Arial" panose="020B0604020202020204" pitchFamily="34" charset="0"/>
              </a:rPr>
              <a:t>CONCLUSION &amp; PERSPECTIVES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DA19B6-7255-8CAF-C0D3-8DAC340709F2}"/>
              </a:ext>
            </a:extLst>
          </p:cNvPr>
          <p:cNvCxnSpPr>
            <a:cxnSpLocks/>
            <a:stCxn id="8" idx="0"/>
            <a:endCxn id="8" idx="2"/>
          </p:cNvCxnSpPr>
          <p:nvPr/>
        </p:nvCxnSpPr>
        <p:spPr>
          <a:xfrm>
            <a:off x="15137605" y="37169686"/>
            <a:ext cx="0" cy="538336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6">
            <a:extLst>
              <a:ext uri="{FF2B5EF4-FFF2-40B4-BE49-F238E27FC236}">
                <a16:creationId xmlns:a16="http://schemas.microsoft.com/office/drawing/2014/main" id="{444CBAB2-A54B-7C61-3C54-FB166AECF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3" b="3224"/>
          <a:stretch/>
        </p:blipFill>
        <p:spPr bwMode="auto">
          <a:xfrm>
            <a:off x="712919" y="4785845"/>
            <a:ext cx="7662669" cy="44253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4176D820-E3E2-C059-6F4C-92380CDC0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653" y="730868"/>
            <a:ext cx="1925470" cy="143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FBE1C96-0D5D-03AB-00BB-C4814EEDB0E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007" t="17920" r="7962" b="18204"/>
          <a:stretch/>
        </p:blipFill>
        <p:spPr>
          <a:xfrm>
            <a:off x="26196178" y="2286292"/>
            <a:ext cx="3395215" cy="11582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5819D649-AB81-4C78-909C-C7765C9DC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5132" y="2432059"/>
            <a:ext cx="2692400" cy="787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54A759C-4B72-DBC2-0300-54F9D9CE9FEC}"/>
              </a:ext>
            </a:extLst>
          </p:cNvPr>
          <p:cNvSpPr txBox="1"/>
          <p:nvPr/>
        </p:nvSpPr>
        <p:spPr>
          <a:xfrm>
            <a:off x="1337539" y="4847434"/>
            <a:ext cx="4777702" cy="95410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FR" sz="2800" dirty="0">
                <a:cs typeface="Arial" panose="020B0604020202020204" pitchFamily="34" charset="0"/>
              </a:rPr>
              <a:t>Fast Growth of Bacteria Genome Collection</a:t>
            </a:r>
            <a:r>
              <a:rPr lang="en-FR" sz="2800" baseline="30000" dirty="0">
                <a:cs typeface="Arial" panose="020B0604020202020204" pitchFamily="34" charset="0"/>
              </a:rPr>
              <a:t>[1]</a:t>
            </a:r>
            <a:r>
              <a:rPr lang="en-FR" sz="2800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91E5D0-A5AA-F764-D95A-BFB51AED3554}"/>
              </a:ext>
            </a:extLst>
          </p:cNvPr>
          <p:cNvSpPr txBox="1"/>
          <p:nvPr/>
        </p:nvSpPr>
        <p:spPr>
          <a:xfrm>
            <a:off x="712359" y="9657093"/>
            <a:ext cx="7745474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rtl="0"/>
            <a:r>
              <a:rPr lang="en-GB" sz="2800" b="1" dirty="0"/>
              <a:t>Large Bacterial Genome Collections:</a:t>
            </a:r>
            <a:br>
              <a:rPr lang="en-GB" sz="2800" dirty="0"/>
            </a:br>
            <a:r>
              <a:rPr lang="en-GB" sz="2800" dirty="0"/>
              <a:t>661k collection</a:t>
            </a:r>
            <a:r>
              <a:rPr lang="en-GB" sz="2800" baseline="30000" dirty="0"/>
              <a:t>[2]</a:t>
            </a:r>
            <a:r>
              <a:rPr lang="en-GB" sz="2800" dirty="0"/>
              <a:t> (2021)			n = 661,405</a:t>
            </a:r>
          </a:p>
          <a:p>
            <a:pPr algn="just" rtl="0"/>
            <a:r>
              <a:rPr lang="en-GB" sz="2800" dirty="0" err="1"/>
              <a:t>AllTheBacteria</a:t>
            </a:r>
            <a:r>
              <a:rPr lang="en-GB" sz="2800" baseline="30000" dirty="0"/>
              <a:t>[3]</a:t>
            </a:r>
            <a:r>
              <a:rPr lang="en-GB" sz="2800" dirty="0"/>
              <a:t> (2024)			n = 2,440,377</a:t>
            </a:r>
          </a:p>
          <a:p>
            <a:pPr algn="just" rtl="0"/>
            <a:r>
              <a:rPr lang="en-GB" sz="2800" dirty="0"/>
              <a:t>Future								n &gt; 10</a:t>
            </a:r>
            <a:r>
              <a:rPr lang="en-GB" sz="2800" baseline="30000" dirty="0"/>
              <a:t>7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0D83A35-6E78-D8D1-3F5C-2F223D8C0EE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47" t="3112" r="2304" b="2883"/>
          <a:stretch/>
        </p:blipFill>
        <p:spPr>
          <a:xfrm>
            <a:off x="18753806" y="5664103"/>
            <a:ext cx="5532895" cy="4349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A0E5643-47D1-B2FB-C7EA-489909B2582C}"/>
              </a:ext>
            </a:extLst>
          </p:cNvPr>
          <p:cNvSpPr txBox="1"/>
          <p:nvPr/>
        </p:nvSpPr>
        <p:spPr>
          <a:xfrm>
            <a:off x="18514345" y="4614847"/>
            <a:ext cx="606588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STEP 2: PHYLOGENETIC REORDERING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F3E36EF-6A94-861A-02E0-0076FD77E2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36804" y="5664103"/>
            <a:ext cx="4024337" cy="47703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65E14B5-74B1-D8CA-EA4F-E2748DE5E28E}"/>
              </a:ext>
            </a:extLst>
          </p:cNvPr>
          <p:cNvSpPr txBox="1"/>
          <p:nvPr/>
        </p:nvSpPr>
        <p:spPr>
          <a:xfrm>
            <a:off x="25227636" y="10731613"/>
            <a:ext cx="4214660" cy="95410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GB" sz="2800" dirty="0">
                <a:solidFill>
                  <a:srgbClr val="000000"/>
                </a:solidFill>
                <a:latin typeface="Arial" panose="020B0604020202020204" pitchFamily="34" charset="0"/>
              </a:rPr>
              <a:t>Lossless compression of 1-3 orders of magnitude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F3E715D-28AA-9D2B-1565-215E8A0C0C8E}"/>
              </a:ext>
            </a:extLst>
          </p:cNvPr>
          <p:cNvSpPr txBox="1"/>
          <p:nvPr/>
        </p:nvSpPr>
        <p:spPr>
          <a:xfrm>
            <a:off x="18535728" y="19588799"/>
            <a:ext cx="11318738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98039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1" algn="ctr"/>
            <a:r>
              <a:rPr lang="en-GB" sz="3200" dirty="0"/>
              <a:t>Balance post-compression batches for rapid and reliable internet transmission (threshold on post-compression batch size)</a:t>
            </a:r>
            <a:endParaRPr lang="en-FR" sz="32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96230-C450-F3CD-AB2C-F7DA91B06869}"/>
              </a:ext>
            </a:extLst>
          </p:cNvPr>
          <p:cNvCxnSpPr>
            <a:cxnSpLocks/>
          </p:cNvCxnSpPr>
          <p:nvPr/>
        </p:nvCxnSpPr>
        <p:spPr>
          <a:xfrm>
            <a:off x="15167217" y="29809151"/>
            <a:ext cx="0" cy="705754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16E61BA7-4D24-C99F-EB4D-BA189C12FF99}"/>
              </a:ext>
            </a:extLst>
          </p:cNvPr>
          <p:cNvSpPr txBox="1"/>
          <p:nvPr/>
        </p:nvSpPr>
        <p:spPr>
          <a:xfrm>
            <a:off x="734508" y="28756112"/>
            <a:ext cx="6163815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FR" sz="2800" b="1" dirty="0">
                <a:cs typeface="Arial" panose="020B0604020202020204" pitchFamily="34" charset="0"/>
              </a:rPr>
              <a:t>STRATEGY 1: HLL-Binning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72AB35C-DBC5-D4BC-1D73-62AB4A6A5A2A}"/>
              </a:ext>
            </a:extLst>
          </p:cNvPr>
          <p:cNvSpPr txBox="1"/>
          <p:nvPr/>
        </p:nvSpPr>
        <p:spPr>
          <a:xfrm>
            <a:off x="23427578" y="28751342"/>
            <a:ext cx="6163815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FR" sz="2800" b="1" dirty="0">
                <a:cs typeface="Arial" panose="020B0604020202020204" pitchFamily="34" charset="0"/>
              </a:rPr>
              <a:t>STRATEGY 2: HLL-Balancing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C539842F-7F27-18DE-B228-652DBC254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/>
          <a:stretch/>
        </p:blipFill>
        <p:spPr bwMode="auto">
          <a:xfrm>
            <a:off x="934282" y="22360271"/>
            <a:ext cx="8388788" cy="56545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23275719-7830-6384-1614-3C4D36256544}"/>
              </a:ext>
            </a:extLst>
          </p:cNvPr>
          <p:cNvSpPr txBox="1"/>
          <p:nvPr/>
        </p:nvSpPr>
        <p:spPr>
          <a:xfrm>
            <a:off x="20819138" y="22449253"/>
            <a:ext cx="881699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b="1" dirty="0"/>
              <a:t>Ingredient 3: Load Balancing</a:t>
            </a:r>
            <a:r>
              <a:rPr lang="en-GB" sz="2800" b="1" baseline="30000" dirty="0"/>
              <a:t>[6]</a:t>
            </a:r>
            <a:r>
              <a:rPr lang="en-GB" sz="2800" b="1" dirty="0"/>
              <a:t> and Bin Packing</a:t>
            </a:r>
            <a:r>
              <a:rPr lang="en-GB" sz="2800" b="1" baseline="30000" dirty="0"/>
              <a:t>[7]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BDBBE1B-5440-A361-B42B-FFE3CED0F4D4}"/>
              </a:ext>
            </a:extLst>
          </p:cNvPr>
          <p:cNvSpPr txBox="1"/>
          <p:nvPr/>
        </p:nvSpPr>
        <p:spPr>
          <a:xfrm>
            <a:off x="20819138" y="26198564"/>
            <a:ext cx="881699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GB" sz="24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6F5B661-AEF9-D2B9-38BF-166AB51A5287}"/>
              </a:ext>
            </a:extLst>
          </p:cNvPr>
          <p:cNvSpPr txBox="1"/>
          <p:nvPr/>
        </p:nvSpPr>
        <p:spPr>
          <a:xfrm>
            <a:off x="1378789" y="22508367"/>
            <a:ext cx="575987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b="1" dirty="0"/>
              <a:t>Ingredient 1 : </a:t>
            </a:r>
            <a:r>
              <a:rPr lang="en-GB" sz="2800" b="1" dirty="0" err="1"/>
              <a:t>xz</a:t>
            </a:r>
            <a:r>
              <a:rPr lang="en-GB" sz="2800" b="1" dirty="0"/>
              <a:t> compressed sizes correlate with distinct </a:t>
            </a:r>
            <a:r>
              <a:rPr lang="en-GB" sz="2800" b="1" dirty="0" err="1"/>
              <a:t>kmers</a:t>
            </a:r>
            <a:r>
              <a:rPr lang="en-GB" sz="2800" b="1" dirty="0"/>
              <a:t>* count</a:t>
            </a:r>
          </a:p>
        </p:txBody>
      </p:sp>
      <p:sp>
        <p:nvSpPr>
          <p:cNvPr id="6144" name="Rounded Rectangle 6143">
            <a:extLst>
              <a:ext uri="{FF2B5EF4-FFF2-40B4-BE49-F238E27FC236}">
                <a16:creationId xmlns:a16="http://schemas.microsoft.com/office/drawing/2014/main" id="{6B402DE1-AD58-74E5-C321-7A261101BA79}"/>
              </a:ext>
            </a:extLst>
          </p:cNvPr>
          <p:cNvSpPr/>
          <p:nvPr/>
        </p:nvSpPr>
        <p:spPr>
          <a:xfrm>
            <a:off x="731775" y="3644743"/>
            <a:ext cx="7592778" cy="690568"/>
          </a:xfrm>
          <a:prstGeom prst="roundRect">
            <a:avLst>
              <a:gd name="adj" fmla="val 3581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dirty="0">
                <a:cs typeface="Arial" panose="020B0604020202020204" pitchFamily="34" charset="0"/>
              </a:rPr>
              <a:t>MOTIVATION</a:t>
            </a:r>
          </a:p>
        </p:txBody>
      </p:sp>
      <p:cxnSp>
        <p:nvCxnSpPr>
          <p:cNvPr id="6148" name="Straight Connector 6147">
            <a:extLst>
              <a:ext uri="{FF2B5EF4-FFF2-40B4-BE49-F238E27FC236}">
                <a16:creationId xmlns:a16="http://schemas.microsoft.com/office/drawing/2014/main" id="{A2E20F29-7C95-889A-8383-89336CA31BD6}"/>
              </a:ext>
            </a:extLst>
          </p:cNvPr>
          <p:cNvCxnSpPr>
            <a:cxnSpLocks/>
          </p:cNvCxnSpPr>
          <p:nvPr/>
        </p:nvCxnSpPr>
        <p:spPr>
          <a:xfrm>
            <a:off x="8730566" y="3617408"/>
            <a:ext cx="0" cy="883139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52" name="Rounded Rectangle 6151">
            <a:extLst>
              <a:ext uri="{FF2B5EF4-FFF2-40B4-BE49-F238E27FC236}">
                <a16:creationId xmlns:a16="http://schemas.microsoft.com/office/drawing/2014/main" id="{7B5CB327-D605-D189-41EA-B4496825ADC5}"/>
              </a:ext>
            </a:extLst>
          </p:cNvPr>
          <p:cNvSpPr/>
          <p:nvPr/>
        </p:nvSpPr>
        <p:spPr>
          <a:xfrm>
            <a:off x="22348730" y="12772274"/>
            <a:ext cx="4391239" cy="691663"/>
          </a:xfrm>
          <a:prstGeom prst="roundRect">
            <a:avLst>
              <a:gd name="adj" fmla="val 3581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dirty="0">
                <a:cs typeface="Arial" panose="020B0604020202020204" pitchFamily="34" charset="0"/>
              </a:rPr>
              <a:t>ULTIMATE OBJECTIVE</a:t>
            </a:r>
          </a:p>
        </p:txBody>
      </p:sp>
      <p:cxnSp>
        <p:nvCxnSpPr>
          <p:cNvPr id="6157" name="Straight Connector 6156">
            <a:extLst>
              <a:ext uri="{FF2B5EF4-FFF2-40B4-BE49-F238E27FC236}">
                <a16:creationId xmlns:a16="http://schemas.microsoft.com/office/drawing/2014/main" id="{173C0CBD-A0A5-6D5D-8A78-76101832703A}"/>
              </a:ext>
            </a:extLst>
          </p:cNvPr>
          <p:cNvCxnSpPr>
            <a:cxnSpLocks/>
          </p:cNvCxnSpPr>
          <p:nvPr/>
        </p:nvCxnSpPr>
        <p:spPr>
          <a:xfrm>
            <a:off x="18513310" y="12832362"/>
            <a:ext cx="0" cy="821112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61" name="TextBox 6160">
                <a:extLst>
                  <a:ext uri="{FF2B5EF4-FFF2-40B4-BE49-F238E27FC236}">
                    <a16:creationId xmlns:a16="http://schemas.microsoft.com/office/drawing/2014/main" id="{FCDBF855-F9AE-4FF7-548B-5469D5788846}"/>
                  </a:ext>
                </a:extLst>
              </p:cNvPr>
              <p:cNvSpPr txBox="1"/>
              <p:nvPr/>
            </p:nvSpPr>
            <p:spPr>
              <a:xfrm>
                <a:off x="20819138" y="22972473"/>
                <a:ext cx="8816993" cy="45718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en-FR" sz="2400" dirty="0"/>
              </a:p>
              <a:p>
                <a:r>
                  <a:rPr lang="en-FR" sz="2400" dirty="0"/>
                  <a:t>Preliminary : Given m genomes, put genomes into batches :</a:t>
                </a:r>
              </a:p>
              <a:p>
                <a:endParaRPr lang="en-FR" sz="2400" b="1" dirty="0"/>
              </a:p>
              <a:p>
                <a:endParaRPr lang="en-FR" sz="2400" b="1" dirty="0"/>
              </a:p>
              <a:p>
                <a:r>
                  <a:rPr lang="en-FR" sz="2400" b="1" dirty="0"/>
                  <a:t>STRATEGY 1 : given unlimited batches with capacity C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FR" sz="2400" b="1" i="1" dirty="0">
                          <a:latin typeface="Cambria Math" panose="02040503050406030204" pitchFamily="18" charset="0"/>
                        </a:rPr>
                        <m:t>𝒊𝒏𝒊𝒎𝒊𝒛𝒆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𝒏𝒃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𝒃𝒂𝒕𝒄𝒉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FR" sz="2400" b="1" i="1" dirty="0"/>
              </a:p>
              <a:p>
                <a:r>
                  <a:rPr lang="en-FR" sz="2400" b="1" dirty="0"/>
                  <a:t>s.t.		       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𝑑𝑖𝑠𝑡𝑖𝑛𝑐𝑡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𝑘𝑚𝑒𝑟𝑠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vi-V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vi-V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vi-V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vi-VN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400" b="1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vi-VN" sz="2400" b="1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vi-VN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vi-VN" sz="2400" b="1" i="1" dirty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m:rPr>
                            <m:sty m:val="p"/>
                          </m:rPr>
                          <a:rPr lang="vi-VN" sz="2400" b="1" i="1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endParaRPr lang="en-FR" sz="2400" dirty="0"/>
              </a:p>
              <a:p>
                <a:endParaRPr lang="en-FR" sz="2400" b="1" dirty="0"/>
              </a:p>
              <a:p>
                <a:endParaRPr lang="en-FR" sz="2400" b="1" dirty="0"/>
              </a:p>
              <a:p>
                <a:r>
                  <a:rPr lang="en-FR" sz="2400" b="1" dirty="0"/>
                  <a:t>STRATEGY 2 : given a fixed number of batch 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𝑴𝒊𝒏𝒊𝒎𝒊𝒛𝒆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𝒅𝒊𝒔𝒕𝒊𝒏𝒄𝒕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𝒌𝒎𝒆𝒓𝒔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2400" b="1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𝒇𝒐𝒓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/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161" name="TextBox 6160">
                <a:extLst>
                  <a:ext uri="{FF2B5EF4-FFF2-40B4-BE49-F238E27FC236}">
                    <a16:creationId xmlns:a16="http://schemas.microsoft.com/office/drawing/2014/main" id="{FCDBF855-F9AE-4FF7-548B-5469D578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9138" y="22972473"/>
                <a:ext cx="8816993" cy="4571829"/>
              </a:xfrm>
              <a:prstGeom prst="rect">
                <a:avLst/>
              </a:prstGeom>
              <a:blipFill>
                <a:blip r:embed="rId12"/>
                <a:stretch>
                  <a:fillRect l="-8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62" name="TextBox 6161">
            <a:extLst>
              <a:ext uri="{FF2B5EF4-FFF2-40B4-BE49-F238E27FC236}">
                <a16:creationId xmlns:a16="http://schemas.microsoft.com/office/drawing/2014/main" id="{45348F72-6F37-D3AE-FAD7-225DDA0CD683}"/>
              </a:ext>
            </a:extLst>
          </p:cNvPr>
          <p:cNvSpPr txBox="1"/>
          <p:nvPr/>
        </p:nvSpPr>
        <p:spPr>
          <a:xfrm>
            <a:off x="9771829" y="22331128"/>
            <a:ext cx="10715254" cy="32571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/>
              <a:t>Ingredient 2: Cardinality estimation using </a:t>
            </a:r>
            <a:r>
              <a:rPr lang="en-GB" sz="2800" b="1" dirty="0" err="1"/>
              <a:t>HyperLogLog</a:t>
            </a:r>
            <a:r>
              <a:rPr lang="en-GB" sz="2800" b="1" dirty="0"/>
              <a:t> sketching</a:t>
            </a:r>
          </a:p>
          <a:p>
            <a:pPr algn="ctr">
              <a:lnSpc>
                <a:spcPct val="150000"/>
              </a:lnSpc>
            </a:pPr>
            <a:r>
              <a:rPr lang="en-GB" sz="2800" dirty="0"/>
              <a:t>Sketches : approximate data structures.</a:t>
            </a:r>
          </a:p>
          <a:p>
            <a:pPr algn="ctr">
              <a:lnSpc>
                <a:spcPct val="150000"/>
              </a:lnSpc>
            </a:pPr>
            <a:r>
              <a:rPr lang="en-GB" sz="2800" dirty="0" err="1"/>
              <a:t>HyperLogLog</a:t>
            </a:r>
            <a:r>
              <a:rPr lang="en-GB" sz="2800" dirty="0"/>
              <a:t> sketches for cardinality est.: bit patterns, </a:t>
            </a:r>
          </a:p>
          <a:p>
            <a:pPr algn="ctr">
              <a:lnSpc>
                <a:spcPct val="150000"/>
              </a:lnSpc>
            </a:pPr>
            <a:r>
              <a:rPr lang="en-GB" sz="2800" dirty="0"/>
              <a:t>i.e. </a:t>
            </a:r>
            <a:r>
              <a:rPr lang="en-GB" sz="2800" i="1" dirty="0"/>
              <a:t>hash(ATGCG) </a:t>
            </a:r>
            <a:r>
              <a:rPr lang="en-GB" sz="2800" dirty="0">
                <a:sym typeface="Wingdings" pitchFamily="2" charset="2"/>
              </a:rPr>
              <a:t> </a:t>
            </a:r>
            <a:r>
              <a:rPr lang="en-FR" sz="2800" dirty="0"/>
              <a:t>00010100, </a:t>
            </a:r>
            <a:r>
              <a:rPr lang="en-FR" sz="2800" i="1" dirty="0"/>
              <a:t>hash(</a:t>
            </a:r>
            <a:r>
              <a:rPr lang="en-GB" sz="2800" i="1" dirty="0"/>
              <a:t>CGTAC</a:t>
            </a:r>
            <a:r>
              <a:rPr lang="en-FR" sz="2800" i="1" dirty="0"/>
              <a:t>)</a:t>
            </a:r>
            <a:r>
              <a:rPr lang="en-FR" sz="2800" dirty="0"/>
              <a:t> </a:t>
            </a:r>
            <a:r>
              <a:rPr lang="en-FR" sz="2800" dirty="0">
                <a:sym typeface="Wingdings" pitchFamily="2" charset="2"/>
              </a:rPr>
              <a:t> </a:t>
            </a:r>
            <a:r>
              <a:rPr lang="en-FR" sz="2800" dirty="0"/>
              <a:t>00000010.</a:t>
            </a:r>
          </a:p>
          <a:p>
            <a:pPr algn="ctr">
              <a:lnSpc>
                <a:spcPct val="150000"/>
              </a:lnSpc>
            </a:pPr>
            <a:r>
              <a:rPr lang="en-GB" sz="2800" dirty="0"/>
              <a:t>Fast and efficient UNION operation for sketches.</a:t>
            </a:r>
          </a:p>
        </p:txBody>
      </p:sp>
      <p:sp>
        <p:nvSpPr>
          <p:cNvPr id="6165" name="TextBox 6164">
            <a:extLst>
              <a:ext uri="{FF2B5EF4-FFF2-40B4-BE49-F238E27FC236}">
                <a16:creationId xmlns:a16="http://schemas.microsoft.com/office/drawing/2014/main" id="{C149E6C2-118C-6B2E-1721-A919F1EB1AF8}"/>
              </a:ext>
            </a:extLst>
          </p:cNvPr>
          <p:cNvSpPr txBox="1"/>
          <p:nvPr/>
        </p:nvSpPr>
        <p:spPr>
          <a:xfrm>
            <a:off x="14494825" y="16356733"/>
            <a:ext cx="3491372" cy="954107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Inefficient Data Transmission</a:t>
            </a:r>
          </a:p>
        </p:txBody>
      </p:sp>
      <p:sp>
        <p:nvSpPr>
          <p:cNvPr id="6166" name="TextBox 6165">
            <a:extLst>
              <a:ext uri="{FF2B5EF4-FFF2-40B4-BE49-F238E27FC236}">
                <a16:creationId xmlns:a16="http://schemas.microsoft.com/office/drawing/2014/main" id="{BFC3FB76-31E3-2171-26F9-9F5468644375}"/>
              </a:ext>
            </a:extLst>
          </p:cNvPr>
          <p:cNvSpPr txBox="1"/>
          <p:nvPr/>
        </p:nvSpPr>
        <p:spPr>
          <a:xfrm>
            <a:off x="14494825" y="18464073"/>
            <a:ext cx="3491372" cy="954107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Inconsistent Query Times</a:t>
            </a:r>
            <a:endParaRPr lang="en-FR" sz="2800" dirty="0"/>
          </a:p>
        </p:txBody>
      </p:sp>
      <p:sp>
        <p:nvSpPr>
          <p:cNvPr id="6173" name="TextBox 6172">
            <a:extLst>
              <a:ext uri="{FF2B5EF4-FFF2-40B4-BE49-F238E27FC236}">
                <a16:creationId xmlns:a16="http://schemas.microsoft.com/office/drawing/2014/main" id="{3F29C3A3-5452-A1FC-4618-9072EC27FD1F}"/>
              </a:ext>
            </a:extLst>
          </p:cNvPr>
          <p:cNvSpPr txBox="1"/>
          <p:nvPr/>
        </p:nvSpPr>
        <p:spPr>
          <a:xfrm>
            <a:off x="9605149" y="26487402"/>
            <a:ext cx="1091034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 of Genome Batch Post-Compression Size Via Distinct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Kmers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Estimation </a:t>
            </a:r>
          </a:p>
        </p:txBody>
      </p:sp>
      <p:sp>
        <p:nvSpPr>
          <p:cNvPr id="6176" name="TextBox 6175">
            <a:extLst>
              <a:ext uri="{FF2B5EF4-FFF2-40B4-BE49-F238E27FC236}">
                <a16:creationId xmlns:a16="http://schemas.microsoft.com/office/drawing/2014/main" id="{00B26BE5-610B-4712-0308-3D0CA8B5A9E7}"/>
              </a:ext>
            </a:extLst>
          </p:cNvPr>
          <p:cNvSpPr txBox="1"/>
          <p:nvPr/>
        </p:nvSpPr>
        <p:spPr>
          <a:xfrm>
            <a:off x="15363440" y="37967210"/>
            <a:ext cx="1406088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en-GB" sz="23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[1] </a:t>
            </a:r>
            <a:r>
              <a:rPr kumimoji="0" lang="en-GB" sz="23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Břinda</a:t>
            </a:r>
            <a:r>
              <a:rPr lang="en-GB" sz="2300" dirty="0">
                <a:solidFill>
                  <a:prstClr val="black"/>
                </a:solidFill>
              </a:rPr>
              <a:t> et al.,</a:t>
            </a:r>
            <a:r>
              <a:rPr kumimoji="0" lang="en-GB" sz="23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Efficient and Robust Search of Microbial Genomes via Phylogenetic Compression. To be appeared </a:t>
            </a:r>
            <a:r>
              <a:rPr lang="en-GB" sz="2300" dirty="0">
                <a:solidFill>
                  <a:prstClr val="black"/>
                </a:solidFill>
              </a:rPr>
              <a:t>in </a:t>
            </a:r>
            <a:r>
              <a:rPr kumimoji="0" lang="en-GB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Nature Methods</a:t>
            </a:r>
            <a:r>
              <a:rPr kumimoji="0" lang="en-GB" sz="23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2025</a:t>
            </a:r>
            <a:endParaRPr lang="en-GB" sz="2300" dirty="0">
              <a:solidFill>
                <a:prstClr val="black"/>
              </a:solidFill>
            </a:endParaRPr>
          </a:p>
          <a:p>
            <a:pPr algn="just"/>
            <a:r>
              <a:rPr kumimoji="0" lang="en-GB" sz="23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[2] Blackwell et al., Exploring bacterial diversity via a curated and searchable snapshot of archived DNA sequences. </a:t>
            </a:r>
            <a:r>
              <a:rPr kumimoji="0" lang="en-GB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PLOS Biology</a:t>
            </a:r>
            <a:r>
              <a:rPr kumimoji="0" lang="en-GB" sz="23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19, 11. 2021</a:t>
            </a:r>
          </a:p>
          <a:p>
            <a:pPr algn="just"/>
            <a:r>
              <a:rPr kumimoji="0" lang="en-GB" sz="23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[3] Hunt et </a:t>
            </a:r>
            <a:r>
              <a:rPr kumimoji="0" lang="en-GB" sz="23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a.l</a:t>
            </a:r>
            <a:r>
              <a:rPr kumimoji="0" lang="en-GB" sz="23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,. </a:t>
            </a:r>
            <a:r>
              <a:rPr kumimoji="0" lang="en-GB" sz="23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AllTheBacteria</a:t>
            </a:r>
            <a:r>
              <a:rPr kumimoji="0" lang="en-GB" sz="23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all bacterial genomes assembled, available and searchable. </a:t>
            </a:r>
            <a:r>
              <a:rPr kumimoji="0" lang="en-GB" sz="23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bioRxiv</a:t>
            </a:r>
            <a:r>
              <a:rPr kumimoji="0" lang="en-GB" sz="23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2024</a:t>
            </a:r>
          </a:p>
          <a:p>
            <a:pPr algn="just"/>
            <a:r>
              <a:rPr lang="en-GB" sz="2300" dirty="0">
                <a:solidFill>
                  <a:prstClr val="black"/>
                </a:solidFill>
              </a:rPr>
              <a:t>[4] </a:t>
            </a:r>
            <a:r>
              <a:rPr lang="en-GB" sz="2300" dirty="0"/>
              <a:t>Bonnie et al., </a:t>
            </a:r>
            <a:r>
              <a:rPr lang="en-GB" sz="2300" dirty="0" err="1"/>
              <a:t>DandD</a:t>
            </a:r>
            <a:r>
              <a:rPr lang="en-GB" sz="2300" dirty="0"/>
              <a:t>: Efficient measurement of sequence growth and similarity. </a:t>
            </a:r>
            <a:r>
              <a:rPr lang="en-GB" sz="2300" i="1" dirty="0" err="1"/>
              <a:t>iScience</a:t>
            </a:r>
            <a:r>
              <a:rPr lang="en-GB" sz="2300" dirty="0"/>
              <a:t> 27, 3. 2024</a:t>
            </a:r>
          </a:p>
          <a:p>
            <a:pPr algn="just"/>
            <a:r>
              <a:rPr kumimoji="0" lang="en-GB" sz="23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[5]</a:t>
            </a:r>
            <a:r>
              <a:rPr lang="en-GB" sz="2300" dirty="0"/>
              <a:t> Baker, D.N., Langmead, B. Dashing: fast and accurate genomic distances with </a:t>
            </a:r>
            <a:r>
              <a:rPr lang="en-GB" sz="2300" dirty="0" err="1"/>
              <a:t>HyperLogLog</a:t>
            </a:r>
            <a:r>
              <a:rPr lang="en-GB" sz="2300" dirty="0"/>
              <a:t>. </a:t>
            </a:r>
            <a:r>
              <a:rPr lang="en-GB" sz="2300" i="1" dirty="0"/>
              <a:t>Genome </a:t>
            </a:r>
            <a:r>
              <a:rPr lang="en-GB" sz="2300" i="1" dirty="0" err="1"/>
              <a:t>Biol</a:t>
            </a:r>
            <a:r>
              <a:rPr lang="en-GB" sz="2300" i="1" dirty="0"/>
              <a:t> </a:t>
            </a:r>
            <a:r>
              <a:rPr lang="en-GB" sz="2300" dirty="0"/>
              <a:t>20, 265. 2019. </a:t>
            </a:r>
          </a:p>
          <a:p>
            <a:pPr algn="just"/>
            <a:r>
              <a:rPr lang="en-GB" sz="2300" dirty="0"/>
              <a:t>[6] Mertens, Stephan, The Easiest Hard Problem: Number Partitioning, in Allon </a:t>
            </a:r>
            <a:r>
              <a:rPr lang="en-GB" sz="2300" dirty="0" err="1"/>
              <a:t>Percus</a:t>
            </a:r>
            <a:r>
              <a:rPr lang="en-GB" sz="2300" dirty="0"/>
              <a:t>; Gabriel </a:t>
            </a:r>
            <a:r>
              <a:rPr lang="en-GB" sz="2300" dirty="0" err="1"/>
              <a:t>Istrate</a:t>
            </a:r>
            <a:r>
              <a:rPr lang="en-GB" sz="2300" dirty="0"/>
              <a:t>; Cristopher Moore (eds.), Computational complexity and statistical physics, </a:t>
            </a:r>
            <a:r>
              <a:rPr lang="en-GB" sz="2300" i="1" dirty="0"/>
              <a:t>Oxford University Press US</a:t>
            </a:r>
            <a:r>
              <a:rPr lang="en-GB" sz="2300" dirty="0"/>
              <a:t>, p. 125. 2006</a:t>
            </a:r>
          </a:p>
          <a:p>
            <a:pPr algn="just"/>
            <a:r>
              <a:rPr lang="en-GB" sz="2300" dirty="0"/>
              <a:t>[7] Coffman et al., Bin Packing Approximation Algorithms: Survey and Classification. </a:t>
            </a:r>
            <a:r>
              <a:rPr lang="en-GB" sz="2300" i="1" dirty="0"/>
              <a:t>Handbook of Combinatorial Optimization</a:t>
            </a:r>
            <a:r>
              <a:rPr lang="en-GB" sz="2300" dirty="0"/>
              <a:t> (Vol. 1-5, pp. 455-531).  2012</a:t>
            </a:r>
            <a:r>
              <a:rPr lang="en-GB" sz="2300" dirty="0">
                <a:solidFill>
                  <a:prstClr val="black"/>
                </a:solidFill>
              </a:rPr>
              <a:t>. </a:t>
            </a:r>
            <a:endParaRPr lang="en-GB" sz="2300" dirty="0"/>
          </a:p>
        </p:txBody>
      </p:sp>
      <p:sp>
        <p:nvSpPr>
          <p:cNvPr id="6183" name="TextBox 6182">
            <a:extLst>
              <a:ext uri="{FF2B5EF4-FFF2-40B4-BE49-F238E27FC236}">
                <a16:creationId xmlns:a16="http://schemas.microsoft.com/office/drawing/2014/main" id="{EA2F7053-08F0-BA30-7BDA-2F5581DF91E8}"/>
              </a:ext>
            </a:extLst>
          </p:cNvPr>
          <p:cNvSpPr txBox="1"/>
          <p:nvPr/>
        </p:nvSpPr>
        <p:spPr>
          <a:xfrm>
            <a:off x="5252618" y="32010710"/>
            <a:ext cx="3170316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Batch capacity :</a:t>
            </a:r>
          </a:p>
          <a:p>
            <a:pPr algn="ctr"/>
            <a:r>
              <a:rPr lang="en-GB" sz="2400" dirty="0"/>
              <a:t>C = 152,000,000</a:t>
            </a:r>
          </a:p>
          <a:p>
            <a:pPr algn="ctr"/>
            <a:r>
              <a:rPr lang="en-GB" sz="2400" dirty="0"/>
              <a:t>(C obtained by linear regression)</a:t>
            </a:r>
          </a:p>
        </p:txBody>
      </p:sp>
      <p:sp>
        <p:nvSpPr>
          <p:cNvPr id="6184" name="TextBox 6183">
            <a:extLst>
              <a:ext uri="{FF2B5EF4-FFF2-40B4-BE49-F238E27FC236}">
                <a16:creationId xmlns:a16="http://schemas.microsoft.com/office/drawing/2014/main" id="{0F27FC7C-6AC9-01BC-321E-0C6F21326F51}"/>
              </a:ext>
            </a:extLst>
          </p:cNvPr>
          <p:cNvSpPr txBox="1"/>
          <p:nvPr/>
        </p:nvSpPr>
        <p:spPr>
          <a:xfrm>
            <a:off x="5244898" y="34320569"/>
            <a:ext cx="317031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Number of genome per batch varies</a:t>
            </a:r>
          </a:p>
        </p:txBody>
      </p:sp>
      <p:sp>
        <p:nvSpPr>
          <p:cNvPr id="6186" name="TextBox 6185">
            <a:extLst>
              <a:ext uri="{FF2B5EF4-FFF2-40B4-BE49-F238E27FC236}">
                <a16:creationId xmlns:a16="http://schemas.microsoft.com/office/drawing/2014/main" id="{9DD04357-0E25-0DA0-14C7-5D1CC4BC9345}"/>
              </a:ext>
            </a:extLst>
          </p:cNvPr>
          <p:cNvSpPr txBox="1"/>
          <p:nvPr/>
        </p:nvSpPr>
        <p:spPr>
          <a:xfrm>
            <a:off x="10176150" y="34023516"/>
            <a:ext cx="467999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Most of the batches are balanced (between 40-50MB, max size 81MB)</a:t>
            </a:r>
          </a:p>
        </p:txBody>
      </p:sp>
      <p:sp>
        <p:nvSpPr>
          <p:cNvPr id="6188" name="TextBox 6187">
            <a:extLst>
              <a:ext uri="{FF2B5EF4-FFF2-40B4-BE49-F238E27FC236}">
                <a16:creationId xmlns:a16="http://schemas.microsoft.com/office/drawing/2014/main" id="{D5E1F601-04CB-2A19-7A62-3AFD714438BA}"/>
              </a:ext>
            </a:extLst>
          </p:cNvPr>
          <p:cNvSpPr txBox="1"/>
          <p:nvPr/>
        </p:nvSpPr>
        <p:spPr>
          <a:xfrm>
            <a:off x="9038809" y="35186238"/>
            <a:ext cx="589913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GB" sz="2400" dirty="0"/>
              <a:t>Evaluation </a:t>
            </a:r>
            <a:r>
              <a:rPr lang="en-GB" sz="2400" dirty="0" err="1"/>
              <a:t>strat</a:t>
            </a:r>
            <a:r>
              <a:rPr lang="en-GB" sz="2400" dirty="0"/>
              <a:t>. 1:</a:t>
            </a:r>
          </a:p>
          <a:p>
            <a:pPr algn="r"/>
            <a:r>
              <a:rPr lang="en-GB" sz="2400" dirty="0"/>
              <a:t>Allowing a capacity on distinct </a:t>
            </a:r>
            <a:r>
              <a:rPr lang="en-GB" sz="2400" dirty="0" err="1"/>
              <a:t>kmers</a:t>
            </a:r>
            <a:r>
              <a:rPr lang="en-GB" sz="2400" dirty="0"/>
              <a:t>.</a:t>
            </a:r>
          </a:p>
          <a:p>
            <a:pPr algn="r"/>
            <a:r>
              <a:rPr lang="en-GB" sz="2400" dirty="0"/>
              <a:t>The result remains somewhat imbalanced.</a:t>
            </a:r>
          </a:p>
        </p:txBody>
      </p:sp>
      <p:sp>
        <p:nvSpPr>
          <p:cNvPr id="6205" name="TextBox 6204">
            <a:extLst>
              <a:ext uri="{FF2B5EF4-FFF2-40B4-BE49-F238E27FC236}">
                <a16:creationId xmlns:a16="http://schemas.microsoft.com/office/drawing/2014/main" id="{543824CD-4B4C-E5FE-FC24-97F193A57724}"/>
              </a:ext>
            </a:extLst>
          </p:cNvPr>
          <p:cNvSpPr txBox="1"/>
          <p:nvPr/>
        </p:nvSpPr>
        <p:spPr>
          <a:xfrm>
            <a:off x="684504" y="38041022"/>
            <a:ext cx="1420384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Batching by Predicting Compression Size Using </a:t>
            </a:r>
            <a:r>
              <a:rPr lang="en-GB" sz="3200" dirty="0" err="1"/>
              <a:t>HyperLogLog</a:t>
            </a:r>
            <a:r>
              <a:rPr lang="en-GB" sz="3200" dirty="0"/>
              <a:t> Distinct K-</a:t>
            </a:r>
            <a:r>
              <a:rPr lang="en-GB" sz="3200" dirty="0" err="1"/>
              <a:t>mer</a:t>
            </a:r>
            <a:r>
              <a:rPr lang="en-GB" sz="3200" dirty="0"/>
              <a:t> Estimation Improves balancing of the final compressed sizes </a:t>
            </a:r>
            <a:r>
              <a:rPr lang="en-GB" sz="3200" i="1" dirty="0"/>
              <a:t>Mycobacterium tuberculosis.</a:t>
            </a:r>
          </a:p>
          <a:p>
            <a:r>
              <a:rPr lang="en-GB" sz="3200" b="1" dirty="0"/>
              <a:t>Current Goals:</a:t>
            </a:r>
            <a:endParaRPr lang="en-GB" sz="3200" dirty="0"/>
          </a:p>
          <a:p>
            <a:r>
              <a:rPr lang="en-GB" sz="3200" dirty="0"/>
              <a:t>		Extending the results and methods to the whole 661k collection.</a:t>
            </a:r>
          </a:p>
          <a:p>
            <a:r>
              <a:rPr lang="en-GB" sz="3200" dirty="0"/>
              <a:t>		Enabling control over the number of genomes in each batch.</a:t>
            </a:r>
          </a:p>
          <a:p>
            <a:r>
              <a:rPr lang="en-GB" sz="3200" dirty="0"/>
              <a:t>		Scaling up to </a:t>
            </a:r>
            <a:r>
              <a:rPr lang="en-GB" sz="3200" dirty="0" err="1"/>
              <a:t>AllTheBacteria</a:t>
            </a:r>
            <a:r>
              <a:rPr lang="en-GB" sz="3200" dirty="0"/>
              <a:t> collection.</a:t>
            </a:r>
          </a:p>
          <a:p>
            <a:r>
              <a:rPr lang="en-GB" sz="3200" dirty="0"/>
              <a:t>		Applications in querying data structures such as Bloom filter, on PIM and GPU.</a:t>
            </a:r>
          </a:p>
        </p:txBody>
      </p:sp>
      <p:sp>
        <p:nvSpPr>
          <p:cNvPr id="6210" name="TextBox 6209">
            <a:extLst>
              <a:ext uri="{FF2B5EF4-FFF2-40B4-BE49-F238E27FC236}">
                <a16:creationId xmlns:a16="http://schemas.microsoft.com/office/drawing/2014/main" id="{07B2701D-ABF0-5791-AA94-C6100820F260}"/>
              </a:ext>
            </a:extLst>
          </p:cNvPr>
          <p:cNvSpPr txBox="1"/>
          <p:nvPr/>
        </p:nvSpPr>
        <p:spPr>
          <a:xfrm>
            <a:off x="22027397" y="32453856"/>
            <a:ext cx="310387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Nb of genomes per batch varies but to a lesser extent compared to Strat. 1</a:t>
            </a:r>
          </a:p>
        </p:txBody>
      </p:sp>
      <p:sp>
        <p:nvSpPr>
          <p:cNvPr id="6212" name="TextBox 6211">
            <a:extLst>
              <a:ext uri="{FF2B5EF4-FFF2-40B4-BE49-F238E27FC236}">
                <a16:creationId xmlns:a16="http://schemas.microsoft.com/office/drawing/2014/main" id="{ED936F70-C64E-7A72-CD8F-0E308F4B18EA}"/>
              </a:ext>
            </a:extLst>
          </p:cNvPr>
          <p:cNvSpPr txBox="1"/>
          <p:nvPr/>
        </p:nvSpPr>
        <p:spPr>
          <a:xfrm>
            <a:off x="8979743" y="29285931"/>
            <a:ext cx="1231572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DATA : Genomes of </a:t>
            </a:r>
            <a:r>
              <a:rPr lang="en-GB" sz="2800" i="1" dirty="0"/>
              <a:t>Mycobacterium tuberculosis </a:t>
            </a:r>
            <a:r>
              <a:rPr lang="en-GB" sz="2800" dirty="0"/>
              <a:t>from the 661k Collection</a:t>
            </a:r>
            <a:r>
              <a:rPr lang="en-GB" sz="2800" baseline="30000" dirty="0"/>
              <a:t>[2] </a:t>
            </a:r>
            <a:r>
              <a:rPr lang="en-GB" sz="2800" dirty="0"/>
              <a:t>, B = 24 </a:t>
            </a:r>
            <a:endParaRPr lang="en-GB" sz="2800" baseline="30000" dirty="0"/>
          </a:p>
        </p:txBody>
      </p:sp>
      <p:sp>
        <p:nvSpPr>
          <p:cNvPr id="6213" name="TextBox 6212">
            <a:extLst>
              <a:ext uri="{FF2B5EF4-FFF2-40B4-BE49-F238E27FC236}">
                <a16:creationId xmlns:a16="http://schemas.microsoft.com/office/drawing/2014/main" id="{D48E121A-E8BF-121B-A81D-F91DCFBBACE9}"/>
              </a:ext>
            </a:extLst>
          </p:cNvPr>
          <p:cNvSpPr txBox="1"/>
          <p:nvPr/>
        </p:nvSpPr>
        <p:spPr>
          <a:xfrm>
            <a:off x="15450013" y="34041165"/>
            <a:ext cx="474614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All Batches are well balanced </a:t>
            </a:r>
          </a:p>
          <a:p>
            <a:pPr algn="ctr"/>
            <a:r>
              <a:rPr lang="en-GB" sz="2400" dirty="0"/>
              <a:t>(between 59-67MB, max size 67MB)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89BC9CF-8DD2-2ECE-3F10-79E045899E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966441" y="657482"/>
            <a:ext cx="2071066" cy="1468298"/>
          </a:xfrm>
          <a:prstGeom prst="rect">
            <a:avLst/>
          </a:prstGeom>
        </p:spPr>
      </p:pic>
      <p:grpSp>
        <p:nvGrpSpPr>
          <p:cNvPr id="6221" name="Group 6220">
            <a:extLst>
              <a:ext uri="{FF2B5EF4-FFF2-40B4-BE49-F238E27FC236}">
                <a16:creationId xmlns:a16="http://schemas.microsoft.com/office/drawing/2014/main" id="{B82EB597-51F0-B14A-C6FD-93EC2608D628}"/>
              </a:ext>
            </a:extLst>
          </p:cNvPr>
          <p:cNvGrpSpPr/>
          <p:nvPr/>
        </p:nvGrpSpPr>
        <p:grpSpPr>
          <a:xfrm>
            <a:off x="9082453" y="4645067"/>
            <a:ext cx="8910449" cy="6195175"/>
            <a:chOff x="8912653" y="3846784"/>
            <a:chExt cx="8910449" cy="61951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CD696E-19AA-D2AF-61A5-C60FE4E544B9}"/>
                </a:ext>
              </a:extLst>
            </p:cNvPr>
            <p:cNvSpPr txBox="1"/>
            <p:nvPr/>
          </p:nvSpPr>
          <p:spPr>
            <a:xfrm>
              <a:off x="9049914" y="3846784"/>
              <a:ext cx="8773188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/>
                <a:t>STEP 1 : PHYLOGENETIC BATCHING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BC60FA3-0C2E-387D-1FEA-933164310FF4}"/>
                </a:ext>
              </a:extLst>
            </p:cNvPr>
            <p:cNvSpPr/>
            <p:nvPr/>
          </p:nvSpPr>
          <p:spPr>
            <a:xfrm>
              <a:off x="8912653" y="5570581"/>
              <a:ext cx="2755892" cy="274293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INPUT:</a:t>
              </a:r>
            </a:p>
            <a:p>
              <a:pPr algn="ctr"/>
              <a:r>
                <a:rPr lang="en-F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Collection of genomes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66715C85-2BA7-7366-F1D4-24BA08948300}"/>
                </a:ext>
              </a:extLst>
            </p:cNvPr>
            <p:cNvSpPr/>
            <p:nvPr/>
          </p:nvSpPr>
          <p:spPr>
            <a:xfrm>
              <a:off x="12060856" y="5700916"/>
              <a:ext cx="1679763" cy="1589381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Species 1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0CBC529C-8BAF-C29F-4088-1B9C30943CAB}"/>
                </a:ext>
              </a:extLst>
            </p:cNvPr>
            <p:cNvSpPr/>
            <p:nvPr/>
          </p:nvSpPr>
          <p:spPr>
            <a:xfrm>
              <a:off x="13880557" y="5754321"/>
              <a:ext cx="1197283" cy="124147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S2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E38C9DAA-DAC3-688A-7221-4D91F9F95833}"/>
                </a:ext>
              </a:extLst>
            </p:cNvPr>
            <p:cNvSpPr/>
            <p:nvPr/>
          </p:nvSpPr>
          <p:spPr>
            <a:xfrm>
              <a:off x="13902924" y="7050606"/>
              <a:ext cx="637777" cy="75198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D0C95C9D-3FFA-F3B7-13AE-70533BECA704}"/>
                </a:ext>
              </a:extLst>
            </p:cNvPr>
            <p:cNvSpPr/>
            <p:nvPr/>
          </p:nvSpPr>
          <p:spPr>
            <a:xfrm flipH="1">
              <a:off x="12712666" y="7453231"/>
              <a:ext cx="310129" cy="30304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9B56D4A5-00BB-27AF-68EE-4BD32AEE71BE}"/>
                </a:ext>
              </a:extLst>
            </p:cNvPr>
            <p:cNvSpPr/>
            <p:nvPr/>
          </p:nvSpPr>
          <p:spPr>
            <a:xfrm flipH="1">
              <a:off x="12154543" y="7420252"/>
              <a:ext cx="399048" cy="41325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87873866-129A-F2FD-CA9D-090FF1BA654D}"/>
                </a:ext>
              </a:extLst>
            </p:cNvPr>
            <p:cNvSpPr/>
            <p:nvPr/>
          </p:nvSpPr>
          <p:spPr>
            <a:xfrm flipH="1">
              <a:off x="13252115" y="7497853"/>
              <a:ext cx="243986" cy="22501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73692CAD-DFCE-7983-A292-27DDE836C99D}"/>
                </a:ext>
              </a:extLst>
            </p:cNvPr>
            <p:cNvSpPr/>
            <p:nvPr/>
          </p:nvSpPr>
          <p:spPr>
            <a:xfrm>
              <a:off x="15517994" y="5768393"/>
              <a:ext cx="637777" cy="751982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S1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45C0B6B6-F784-C545-A0FA-AD4C5BA7C2FC}"/>
                </a:ext>
              </a:extLst>
            </p:cNvPr>
            <p:cNvSpPr/>
            <p:nvPr/>
          </p:nvSpPr>
          <p:spPr>
            <a:xfrm>
              <a:off x="15517994" y="6631993"/>
              <a:ext cx="637777" cy="75198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S2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4FAE2E2C-5792-91EA-056C-3E071E9EBA33}"/>
                </a:ext>
              </a:extLst>
            </p:cNvPr>
            <p:cNvSpPr/>
            <p:nvPr/>
          </p:nvSpPr>
          <p:spPr>
            <a:xfrm>
              <a:off x="16218498" y="5780425"/>
              <a:ext cx="637777" cy="751982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S1</a:t>
              </a: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BF89400-3ED8-9176-5CF1-5C6B3C904D05}"/>
                </a:ext>
              </a:extLst>
            </p:cNvPr>
            <p:cNvSpPr/>
            <p:nvPr/>
          </p:nvSpPr>
          <p:spPr>
            <a:xfrm>
              <a:off x="16941730" y="5780425"/>
              <a:ext cx="637777" cy="751982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S1</a:t>
              </a: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99EE60D3-8614-CC05-35D9-24A33063E057}"/>
                </a:ext>
              </a:extLst>
            </p:cNvPr>
            <p:cNvSpPr/>
            <p:nvPr/>
          </p:nvSpPr>
          <p:spPr>
            <a:xfrm>
              <a:off x="16229194" y="6631993"/>
              <a:ext cx="637777" cy="75198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S2</a:t>
              </a: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7011EAFF-F515-7A60-2D06-2B83AFE675B6}"/>
                </a:ext>
              </a:extLst>
            </p:cNvPr>
            <p:cNvSpPr/>
            <p:nvPr/>
          </p:nvSpPr>
          <p:spPr>
            <a:xfrm>
              <a:off x="16940394" y="6657393"/>
              <a:ext cx="637777" cy="75198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83958ACD-44D2-5898-72C6-D7D460E57836}"/>
                </a:ext>
              </a:extLst>
            </p:cNvPr>
            <p:cNvSpPr/>
            <p:nvPr/>
          </p:nvSpPr>
          <p:spPr>
            <a:xfrm flipH="1">
              <a:off x="16282908" y="8001980"/>
              <a:ext cx="243986" cy="22501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1EB387E7-FAC6-EA51-6F38-174B2BEBCDF1}"/>
                </a:ext>
              </a:extLst>
            </p:cNvPr>
            <p:cNvSpPr/>
            <p:nvPr/>
          </p:nvSpPr>
          <p:spPr>
            <a:xfrm flipH="1">
              <a:off x="16546145" y="7792289"/>
              <a:ext cx="310129" cy="30304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4B275237-2FDE-BFDC-8BD3-50598BAEA9C4}"/>
                </a:ext>
              </a:extLst>
            </p:cNvPr>
            <p:cNvSpPr/>
            <p:nvPr/>
          </p:nvSpPr>
          <p:spPr>
            <a:xfrm flipH="1">
              <a:off x="16218497" y="7561760"/>
              <a:ext cx="399048" cy="41325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8CD48EC-62C1-3740-2A6C-E979430FBC02}"/>
                </a:ext>
              </a:extLst>
            </p:cNvPr>
            <p:cNvSpPr/>
            <p:nvPr/>
          </p:nvSpPr>
          <p:spPr>
            <a:xfrm>
              <a:off x="16218497" y="7507724"/>
              <a:ext cx="637777" cy="751982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1CD63AA-A0DB-C776-0D8B-78ED1651F2CB}"/>
                </a:ext>
              </a:extLst>
            </p:cNvPr>
            <p:cNvCxnSpPr/>
            <p:nvPr/>
          </p:nvCxnSpPr>
          <p:spPr>
            <a:xfrm>
              <a:off x="11832537" y="5672803"/>
              <a:ext cx="0" cy="3833757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338D02B-FB29-AC47-D59C-2E679FF9699C}"/>
                </a:ext>
              </a:extLst>
            </p:cNvPr>
            <p:cNvCxnSpPr/>
            <p:nvPr/>
          </p:nvCxnSpPr>
          <p:spPr>
            <a:xfrm>
              <a:off x="15318470" y="5647815"/>
              <a:ext cx="0" cy="3833757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Right Arrow 77">
              <a:extLst>
                <a:ext uri="{FF2B5EF4-FFF2-40B4-BE49-F238E27FC236}">
                  <a16:creationId xmlns:a16="http://schemas.microsoft.com/office/drawing/2014/main" id="{931C6834-C54E-D3CC-428D-E4D2AFD1C2F1}"/>
                </a:ext>
              </a:extLst>
            </p:cNvPr>
            <p:cNvSpPr/>
            <p:nvPr/>
          </p:nvSpPr>
          <p:spPr>
            <a:xfrm>
              <a:off x="11360370" y="8478505"/>
              <a:ext cx="993697" cy="52995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>
                <a:solidFill>
                  <a:schemeClr val="bg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876B16F-F17F-14A7-C628-C7AEB3956687}"/>
                </a:ext>
              </a:extLst>
            </p:cNvPr>
            <p:cNvSpPr txBox="1"/>
            <p:nvPr/>
          </p:nvSpPr>
          <p:spPr>
            <a:xfrm>
              <a:off x="13496101" y="9087852"/>
              <a:ext cx="4160771" cy="95410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  <a:spcAft>
                  <a:spcPts val="1200"/>
                </a:spcAft>
              </a:pPr>
              <a:r>
                <a:rPr lang="en-GB" sz="2800" dirty="0">
                  <a:solidFill>
                    <a:srgbClr val="000000"/>
                  </a:solidFill>
                  <a:latin typeface="Arial" panose="020B0604020202020204" pitchFamily="34" charset="0"/>
                </a:rPr>
                <a:t>Split or merge based on cluster size (batching)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D9018E1-60EB-FFE4-EC06-9A1AE523475B}"/>
                </a:ext>
              </a:extLst>
            </p:cNvPr>
            <p:cNvSpPr txBox="1"/>
            <p:nvPr/>
          </p:nvSpPr>
          <p:spPr>
            <a:xfrm>
              <a:off x="9484124" y="9087852"/>
              <a:ext cx="3752491" cy="52322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  <a:spcAft>
                  <a:spcPts val="1200"/>
                </a:spcAft>
              </a:pPr>
              <a:r>
                <a:rPr lang="en-GB" sz="2800" dirty="0">
                  <a:solidFill>
                    <a:srgbClr val="000000"/>
                  </a:solidFill>
                  <a:latin typeface="Arial" panose="020B0604020202020204" pitchFamily="34" charset="0"/>
                </a:rPr>
                <a:t>Species clustering</a:t>
              </a:r>
            </a:p>
          </p:txBody>
        </p:sp>
        <p:sp>
          <p:nvSpPr>
            <p:cNvPr id="6215" name="Right Arrow 6214">
              <a:extLst>
                <a:ext uri="{FF2B5EF4-FFF2-40B4-BE49-F238E27FC236}">
                  <a16:creationId xmlns:a16="http://schemas.microsoft.com/office/drawing/2014/main" id="{2366C07F-CF36-4644-88EE-0E7CA0D16BAC}"/>
                </a:ext>
              </a:extLst>
            </p:cNvPr>
            <p:cNvSpPr/>
            <p:nvPr/>
          </p:nvSpPr>
          <p:spPr>
            <a:xfrm>
              <a:off x="14788749" y="8478505"/>
              <a:ext cx="993697" cy="52995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>
                <a:solidFill>
                  <a:schemeClr val="bg1"/>
                </a:solidFill>
              </a:endParaRPr>
            </a:p>
          </p:txBody>
        </p:sp>
      </p:grpSp>
      <p:sp>
        <p:nvSpPr>
          <p:cNvPr id="6220" name="TextBox 6219">
            <a:extLst>
              <a:ext uri="{FF2B5EF4-FFF2-40B4-BE49-F238E27FC236}">
                <a16:creationId xmlns:a16="http://schemas.microsoft.com/office/drawing/2014/main" id="{6D9BDC48-6C5B-E002-ACD5-3328F57FD977}"/>
              </a:ext>
            </a:extLst>
          </p:cNvPr>
          <p:cNvSpPr txBox="1"/>
          <p:nvPr/>
        </p:nvSpPr>
        <p:spPr>
          <a:xfrm>
            <a:off x="18478470" y="10725583"/>
            <a:ext cx="6065882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Reordering of genomes in each batch using an estimated evolutionary tree</a:t>
            </a:r>
          </a:p>
        </p:txBody>
      </p:sp>
      <p:sp>
        <p:nvSpPr>
          <p:cNvPr id="6224" name="TextBox 6223">
            <a:extLst>
              <a:ext uri="{FF2B5EF4-FFF2-40B4-BE49-F238E27FC236}">
                <a16:creationId xmlns:a16="http://schemas.microsoft.com/office/drawing/2014/main" id="{5543CEAB-C7F2-6474-0047-4160CC9A61B6}"/>
              </a:ext>
            </a:extLst>
          </p:cNvPr>
          <p:cNvSpPr txBox="1"/>
          <p:nvPr/>
        </p:nvSpPr>
        <p:spPr>
          <a:xfrm>
            <a:off x="25258452" y="4589060"/>
            <a:ext cx="418384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RESULTING COMPRESSION</a:t>
            </a:r>
          </a:p>
        </p:txBody>
      </p:sp>
      <p:sp>
        <p:nvSpPr>
          <p:cNvPr id="6228" name="Rounded Rectangle 6227">
            <a:extLst>
              <a:ext uri="{FF2B5EF4-FFF2-40B4-BE49-F238E27FC236}">
                <a16:creationId xmlns:a16="http://schemas.microsoft.com/office/drawing/2014/main" id="{722E149A-A936-CA17-0C75-66A55B440EDF}"/>
              </a:ext>
            </a:extLst>
          </p:cNvPr>
          <p:cNvSpPr/>
          <p:nvPr/>
        </p:nvSpPr>
        <p:spPr>
          <a:xfrm>
            <a:off x="22201028" y="18627133"/>
            <a:ext cx="4391244" cy="691663"/>
          </a:xfrm>
          <a:prstGeom prst="roundRect">
            <a:avLst>
              <a:gd name="adj" fmla="val 3581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dirty="0">
                <a:cs typeface="Arial" panose="020B0604020202020204" pitchFamily="34" charset="0"/>
              </a:rPr>
              <a:t>CURRENT GOAL</a:t>
            </a:r>
          </a:p>
        </p:txBody>
      </p:sp>
      <p:cxnSp>
        <p:nvCxnSpPr>
          <p:cNvPr id="6229" name="Straight Connector 6228">
            <a:extLst>
              <a:ext uri="{FF2B5EF4-FFF2-40B4-BE49-F238E27FC236}">
                <a16:creationId xmlns:a16="http://schemas.microsoft.com/office/drawing/2014/main" id="{F5F64B6E-025F-B37C-3ADF-35A5185D4D67}"/>
              </a:ext>
            </a:extLst>
          </p:cNvPr>
          <p:cNvCxnSpPr>
            <a:cxnSpLocks/>
          </p:cNvCxnSpPr>
          <p:nvPr/>
        </p:nvCxnSpPr>
        <p:spPr>
          <a:xfrm flipH="1">
            <a:off x="18478470" y="18627133"/>
            <a:ext cx="11376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34" name="TextBox 6233">
                <a:extLst>
                  <a:ext uri="{FF2B5EF4-FFF2-40B4-BE49-F238E27FC236}">
                    <a16:creationId xmlns:a16="http://schemas.microsoft.com/office/drawing/2014/main" id="{67D1A49D-87FA-5A82-4D1E-5FC0B63C9136}"/>
                  </a:ext>
                </a:extLst>
              </p:cNvPr>
              <p:cNvSpPr txBox="1"/>
              <p:nvPr/>
            </p:nvSpPr>
            <p:spPr>
              <a:xfrm>
                <a:off x="18535728" y="13965648"/>
                <a:ext cx="5648162" cy="40902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1" algn="ctr"/>
                <a:r>
                  <a:rPr lang="en-FR" sz="3200" b="1" dirty="0"/>
                  <a:t>Objective :</a:t>
                </a:r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F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𝑟𝑒𝑠𝑜𝑢𝑟𝑐𝑒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𝑏𝑎𝑡𝑐h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FR" sz="3200" dirty="0"/>
              </a:p>
              <a:p>
                <a:pPr lvl="1" algn="ctr"/>
                <a:r>
                  <a:rPr lang="en-FR" sz="3200" b="1" dirty="0"/>
                  <a:t>Per-batch Constraints :	</a:t>
                </a:r>
              </a:p>
              <a:p>
                <a:pPr lvl="1" algn="ctr"/>
                <a:r>
                  <a:rPr lang="en-FR" sz="3200" dirty="0"/>
                  <a:t>Compressed size</a:t>
                </a:r>
                <a:endParaRPr lang="en-FR" sz="3200" b="1" dirty="0"/>
              </a:p>
              <a:p>
                <a:pPr lvl="1" algn="ctr"/>
                <a:r>
                  <a:rPr lang="en-FR" sz="3200" dirty="0"/>
                  <a:t>Decompressed size</a:t>
                </a:r>
              </a:p>
              <a:p>
                <a:pPr lvl="1" algn="ctr"/>
                <a:r>
                  <a:rPr lang="en-FR" sz="3200" dirty="0"/>
                  <a:t>Number of genomes</a:t>
                </a:r>
              </a:p>
              <a:p>
                <a:pPr lvl="1" algn="ctr"/>
                <a:r>
                  <a:rPr lang="en-FR" sz="3200" dirty="0"/>
                  <a:t>Search indexes size</a:t>
                </a:r>
              </a:p>
            </p:txBody>
          </p:sp>
        </mc:Choice>
        <mc:Fallback>
          <p:sp>
            <p:nvSpPr>
              <p:cNvPr id="6234" name="TextBox 6233">
                <a:extLst>
                  <a:ext uri="{FF2B5EF4-FFF2-40B4-BE49-F238E27FC236}">
                    <a16:creationId xmlns:a16="http://schemas.microsoft.com/office/drawing/2014/main" id="{67D1A49D-87FA-5A82-4D1E-5FC0B63C9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5728" y="13965648"/>
                <a:ext cx="5648162" cy="4090222"/>
              </a:xfrm>
              <a:prstGeom prst="rect">
                <a:avLst/>
              </a:prstGeom>
              <a:blipFill>
                <a:blip r:embed="rId15"/>
                <a:stretch>
                  <a:fillRect t="-24458" b="-37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39" name="TextBox 6238">
            <a:extLst>
              <a:ext uri="{FF2B5EF4-FFF2-40B4-BE49-F238E27FC236}">
                <a16:creationId xmlns:a16="http://schemas.microsoft.com/office/drawing/2014/main" id="{F4476078-3EA1-3DE2-7ED7-983062B26647}"/>
              </a:ext>
            </a:extLst>
          </p:cNvPr>
          <p:cNvSpPr txBox="1"/>
          <p:nvPr/>
        </p:nvSpPr>
        <p:spPr>
          <a:xfrm>
            <a:off x="14494833" y="14199214"/>
            <a:ext cx="3491364" cy="58477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CONSEQUENCES</a:t>
            </a:r>
          </a:p>
        </p:txBody>
      </p:sp>
      <p:sp>
        <p:nvSpPr>
          <p:cNvPr id="6240" name="TextBox 6239">
            <a:extLst>
              <a:ext uri="{FF2B5EF4-FFF2-40B4-BE49-F238E27FC236}">
                <a16:creationId xmlns:a16="http://schemas.microsoft.com/office/drawing/2014/main" id="{B61A0922-7C82-A526-6D4D-6C2EAD048FD0}"/>
              </a:ext>
            </a:extLst>
          </p:cNvPr>
          <p:cNvSpPr txBox="1"/>
          <p:nvPr/>
        </p:nvSpPr>
        <p:spPr>
          <a:xfrm>
            <a:off x="2273087" y="27208560"/>
            <a:ext cx="6504412" cy="465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*</a:t>
            </a:r>
            <a:r>
              <a:rPr lang="en-GB" sz="2400" dirty="0" err="1"/>
              <a:t>kmers</a:t>
            </a:r>
            <a:r>
              <a:rPr lang="en-GB" sz="2400" dirty="0"/>
              <a:t> : substring of length k of a DNA sequence</a:t>
            </a:r>
          </a:p>
        </p:txBody>
      </p:sp>
      <p:pic>
        <p:nvPicPr>
          <p:cNvPr id="6242" name="Picture 22">
            <a:extLst>
              <a:ext uri="{FF2B5EF4-FFF2-40B4-BE49-F238E27FC236}">
                <a16:creationId xmlns:a16="http://schemas.microsoft.com/office/drawing/2014/main" id="{2AED6F34-203D-9C9E-92FB-3809E8A3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3" y="13596146"/>
            <a:ext cx="13530262" cy="70675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26" name="Group 6225">
            <a:extLst>
              <a:ext uri="{FF2B5EF4-FFF2-40B4-BE49-F238E27FC236}">
                <a16:creationId xmlns:a16="http://schemas.microsoft.com/office/drawing/2014/main" id="{C0A30283-A99D-CCBB-7BD3-51CE7F270E86}"/>
              </a:ext>
            </a:extLst>
          </p:cNvPr>
          <p:cNvGrpSpPr/>
          <p:nvPr/>
        </p:nvGrpSpPr>
        <p:grpSpPr>
          <a:xfrm>
            <a:off x="1565128" y="19438249"/>
            <a:ext cx="12649637" cy="1144284"/>
            <a:chOff x="1271577" y="19812517"/>
            <a:chExt cx="13251764" cy="1144284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EB79BD5-C5F1-E33D-B320-C4C331A064B8}"/>
                </a:ext>
              </a:extLst>
            </p:cNvPr>
            <p:cNvSpPr txBox="1"/>
            <p:nvPr/>
          </p:nvSpPr>
          <p:spPr>
            <a:xfrm>
              <a:off x="10216422" y="20480989"/>
              <a:ext cx="4082981" cy="475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GB" sz="2400" dirty="0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002B21F-4830-088C-AC4F-DBC0AF623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1577" y="19812517"/>
              <a:ext cx="13251764" cy="0"/>
            </a:xfrm>
            <a:prstGeom prst="line">
              <a:avLst/>
            </a:prstGeom>
            <a:ln w="57150"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248" name="Picture 27">
            <a:extLst>
              <a:ext uri="{FF2B5EF4-FFF2-40B4-BE49-F238E27FC236}">
                <a16:creationId xmlns:a16="http://schemas.microsoft.com/office/drawing/2014/main" id="{7E4CBA06-AB24-590F-B1A4-17C8709BA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9"/>
          <a:stretch/>
        </p:blipFill>
        <p:spPr bwMode="auto">
          <a:xfrm>
            <a:off x="1211346" y="30451141"/>
            <a:ext cx="3784612" cy="31428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9" name="Picture 28">
            <a:extLst>
              <a:ext uri="{FF2B5EF4-FFF2-40B4-BE49-F238E27FC236}">
                <a16:creationId xmlns:a16="http://schemas.microsoft.com/office/drawing/2014/main" id="{94E63BA6-CDCD-D1CB-DFBD-1FCB702A7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9"/>
          <a:stretch/>
        </p:blipFill>
        <p:spPr bwMode="auto">
          <a:xfrm>
            <a:off x="1211345" y="33655853"/>
            <a:ext cx="3784613" cy="28794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50" name="Rectangle 6249">
            <a:extLst>
              <a:ext uri="{FF2B5EF4-FFF2-40B4-BE49-F238E27FC236}">
                <a16:creationId xmlns:a16="http://schemas.microsoft.com/office/drawing/2014/main" id="{330D461E-8A5D-71A1-2305-33234AFDA69C}"/>
              </a:ext>
            </a:extLst>
          </p:cNvPr>
          <p:cNvSpPr/>
          <p:nvPr/>
        </p:nvSpPr>
        <p:spPr>
          <a:xfrm>
            <a:off x="917468" y="29611057"/>
            <a:ext cx="7778113" cy="6994030"/>
          </a:xfrm>
          <a:prstGeom prst="rect">
            <a:avLst/>
          </a:prstGeom>
          <a:noFill/>
          <a:ln w="571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251" name="TextBox 6250">
            <a:extLst>
              <a:ext uri="{FF2B5EF4-FFF2-40B4-BE49-F238E27FC236}">
                <a16:creationId xmlns:a16="http://schemas.microsoft.com/office/drawing/2014/main" id="{A3E716C2-82BE-F89B-C4A7-04A4A72C4152}"/>
              </a:ext>
            </a:extLst>
          </p:cNvPr>
          <p:cNvSpPr txBox="1"/>
          <p:nvPr/>
        </p:nvSpPr>
        <p:spPr>
          <a:xfrm>
            <a:off x="1069254" y="29767591"/>
            <a:ext cx="409097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Batches Obtained From Strat. 1</a:t>
            </a:r>
          </a:p>
        </p:txBody>
      </p:sp>
      <p:sp>
        <p:nvSpPr>
          <p:cNvPr id="6255" name="Rectangle 6254">
            <a:extLst>
              <a:ext uri="{FF2B5EF4-FFF2-40B4-BE49-F238E27FC236}">
                <a16:creationId xmlns:a16="http://schemas.microsoft.com/office/drawing/2014/main" id="{46EF12DA-BBBB-1F29-CAF6-839591153E23}"/>
              </a:ext>
            </a:extLst>
          </p:cNvPr>
          <p:cNvSpPr/>
          <p:nvPr/>
        </p:nvSpPr>
        <p:spPr>
          <a:xfrm>
            <a:off x="21638855" y="29611057"/>
            <a:ext cx="7925926" cy="6994030"/>
          </a:xfrm>
          <a:prstGeom prst="rect">
            <a:avLst/>
          </a:prstGeom>
          <a:noFill/>
          <a:ln w="571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256" name="TextBox 6255">
            <a:extLst>
              <a:ext uri="{FF2B5EF4-FFF2-40B4-BE49-F238E27FC236}">
                <a16:creationId xmlns:a16="http://schemas.microsoft.com/office/drawing/2014/main" id="{4E06AC0B-0C42-9D43-738E-CFFC1D804D20}"/>
              </a:ext>
            </a:extLst>
          </p:cNvPr>
          <p:cNvSpPr txBox="1"/>
          <p:nvPr/>
        </p:nvSpPr>
        <p:spPr>
          <a:xfrm>
            <a:off x="25283959" y="29751462"/>
            <a:ext cx="409097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Batches Obtained From Strat. 2</a:t>
            </a:r>
          </a:p>
        </p:txBody>
      </p:sp>
      <p:pic>
        <p:nvPicPr>
          <p:cNvPr id="6257" name="Picture 29">
            <a:extLst>
              <a:ext uri="{FF2B5EF4-FFF2-40B4-BE49-F238E27FC236}">
                <a16:creationId xmlns:a16="http://schemas.microsoft.com/office/drawing/2014/main" id="{D306BB83-86CD-342C-8173-BE14CCD6D2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8"/>
          <a:stretch/>
        </p:blipFill>
        <p:spPr bwMode="auto">
          <a:xfrm>
            <a:off x="25343052" y="33423797"/>
            <a:ext cx="3820706" cy="3015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59" name="Picture 30">
            <a:extLst>
              <a:ext uri="{FF2B5EF4-FFF2-40B4-BE49-F238E27FC236}">
                <a16:creationId xmlns:a16="http://schemas.microsoft.com/office/drawing/2014/main" id="{CF1643D3-4ACE-8E7B-24C6-60C83A2F61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8"/>
          <a:stretch/>
        </p:blipFill>
        <p:spPr bwMode="auto">
          <a:xfrm>
            <a:off x="25360830" y="30299000"/>
            <a:ext cx="3820706" cy="30389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63" name="TextBox 6262">
            <a:extLst>
              <a:ext uri="{FF2B5EF4-FFF2-40B4-BE49-F238E27FC236}">
                <a16:creationId xmlns:a16="http://schemas.microsoft.com/office/drawing/2014/main" id="{0EC615BA-AA5A-EA57-AEC3-2F4CD198319B}"/>
              </a:ext>
            </a:extLst>
          </p:cNvPr>
          <p:cNvSpPr txBox="1"/>
          <p:nvPr/>
        </p:nvSpPr>
        <p:spPr>
          <a:xfrm>
            <a:off x="15447585" y="35008353"/>
            <a:ext cx="6012206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Evaluation </a:t>
            </a:r>
            <a:r>
              <a:rPr lang="en-GB" sz="2400" dirty="0" err="1"/>
              <a:t>strat</a:t>
            </a:r>
            <a:r>
              <a:rPr lang="en-GB" sz="2400" dirty="0"/>
              <a:t>. 2:</a:t>
            </a:r>
          </a:p>
          <a:p>
            <a:r>
              <a:rPr lang="en-GB" sz="2400" dirty="0"/>
              <a:t>Producing more balanced batches.</a:t>
            </a:r>
          </a:p>
          <a:p>
            <a:r>
              <a:rPr lang="en-GB" sz="2400" dirty="0"/>
              <a:t>No control over the maximum distinct k-</a:t>
            </a:r>
            <a:r>
              <a:rPr lang="en-GB" sz="2400" dirty="0" err="1"/>
              <a:t>mer</a:t>
            </a:r>
            <a:r>
              <a:rPr lang="en-GB" sz="2400" dirty="0"/>
              <a:t> count per batch.</a:t>
            </a:r>
          </a:p>
        </p:txBody>
      </p:sp>
      <p:sp>
        <p:nvSpPr>
          <p:cNvPr id="6264" name="Right Arrow 6263">
            <a:extLst>
              <a:ext uri="{FF2B5EF4-FFF2-40B4-BE49-F238E27FC236}">
                <a16:creationId xmlns:a16="http://schemas.microsoft.com/office/drawing/2014/main" id="{BA0112A3-A27E-F7F9-7B8D-87A892F4DA74}"/>
              </a:ext>
            </a:extLst>
          </p:cNvPr>
          <p:cNvSpPr/>
          <p:nvPr/>
        </p:nvSpPr>
        <p:spPr>
          <a:xfrm>
            <a:off x="8689738" y="26441552"/>
            <a:ext cx="993697" cy="91060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265" name="Right Arrow 6264">
            <a:extLst>
              <a:ext uri="{FF2B5EF4-FFF2-40B4-BE49-F238E27FC236}">
                <a16:creationId xmlns:a16="http://schemas.microsoft.com/office/drawing/2014/main" id="{70998D1D-CB7B-A10A-7D19-4C42E8F4C895}"/>
              </a:ext>
            </a:extLst>
          </p:cNvPr>
          <p:cNvSpPr/>
          <p:nvPr/>
        </p:nvSpPr>
        <p:spPr>
          <a:xfrm rot="5400000">
            <a:off x="14529292" y="25603225"/>
            <a:ext cx="1200327" cy="91060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266" name="Right Arrow 6265">
            <a:extLst>
              <a:ext uri="{FF2B5EF4-FFF2-40B4-BE49-F238E27FC236}">
                <a16:creationId xmlns:a16="http://schemas.microsoft.com/office/drawing/2014/main" id="{21424BDC-5803-1CD1-4301-F9995465C0C8}"/>
              </a:ext>
            </a:extLst>
          </p:cNvPr>
          <p:cNvSpPr/>
          <p:nvPr/>
        </p:nvSpPr>
        <p:spPr>
          <a:xfrm rot="10800000">
            <a:off x="20301767" y="26676739"/>
            <a:ext cx="993697" cy="91060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267" name="TextBox 6266">
            <a:extLst>
              <a:ext uri="{FF2B5EF4-FFF2-40B4-BE49-F238E27FC236}">
                <a16:creationId xmlns:a16="http://schemas.microsoft.com/office/drawing/2014/main" id="{12D76CF4-74B1-0FFD-E13C-8A3F35D63BA6}"/>
              </a:ext>
            </a:extLst>
          </p:cNvPr>
          <p:cNvSpPr txBox="1"/>
          <p:nvPr/>
        </p:nvSpPr>
        <p:spPr>
          <a:xfrm>
            <a:off x="14494825" y="17580068"/>
            <a:ext cx="3491372" cy="52322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Hinder Parallelization</a:t>
            </a:r>
            <a:endParaRPr lang="en-FR" sz="2800" dirty="0"/>
          </a:p>
        </p:txBody>
      </p:sp>
      <p:sp>
        <p:nvSpPr>
          <p:cNvPr id="6268" name="TextBox 6267">
            <a:extLst>
              <a:ext uri="{FF2B5EF4-FFF2-40B4-BE49-F238E27FC236}">
                <a16:creationId xmlns:a16="http://schemas.microsoft.com/office/drawing/2014/main" id="{FEE580F9-D712-1D2D-C535-238BAF3B2F2C}"/>
              </a:ext>
            </a:extLst>
          </p:cNvPr>
          <p:cNvSpPr txBox="1"/>
          <p:nvPr/>
        </p:nvSpPr>
        <p:spPr>
          <a:xfrm>
            <a:off x="14494825" y="19664669"/>
            <a:ext cx="3491372" cy="52322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Memory Overuse </a:t>
            </a:r>
            <a:endParaRPr lang="en-FR" sz="2800" dirty="0"/>
          </a:p>
        </p:txBody>
      </p:sp>
      <p:sp>
        <p:nvSpPr>
          <p:cNvPr id="6269" name="TextBox 6268">
            <a:extLst>
              <a:ext uri="{FF2B5EF4-FFF2-40B4-BE49-F238E27FC236}">
                <a16:creationId xmlns:a16="http://schemas.microsoft.com/office/drawing/2014/main" id="{039C2410-2DDF-AA1B-C5FC-720A33DEA8C3}"/>
              </a:ext>
            </a:extLst>
          </p:cNvPr>
          <p:cNvSpPr txBox="1"/>
          <p:nvPr/>
        </p:nvSpPr>
        <p:spPr>
          <a:xfrm>
            <a:off x="24183891" y="13954917"/>
            <a:ext cx="5670578" cy="452431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1" algn="ctr"/>
            <a:r>
              <a:rPr lang="en-FR" sz="3200" b="1" dirty="0"/>
              <a:t>Applications</a:t>
            </a:r>
            <a:r>
              <a:rPr lang="en-FR" sz="3200" dirty="0"/>
              <a:t>:</a:t>
            </a:r>
          </a:p>
          <a:p>
            <a:pPr lvl="1"/>
            <a:endParaRPr lang="en-GB" sz="3200" dirty="0"/>
          </a:p>
          <a:p>
            <a:pPr lvl="1"/>
            <a:r>
              <a:rPr lang="en-GB" sz="3200" b="1" dirty="0"/>
              <a:t>Portable Devices</a:t>
            </a:r>
            <a:r>
              <a:rPr lang="en-FR" sz="3200" b="1" dirty="0"/>
              <a:t> </a:t>
            </a:r>
          </a:p>
          <a:p>
            <a:pPr lvl="1"/>
            <a:r>
              <a:rPr lang="en-FR" sz="3200" dirty="0"/>
              <a:t>(Remote setting, field work, rapid diagnostic)</a:t>
            </a:r>
          </a:p>
          <a:p>
            <a:pPr lvl="1"/>
            <a:endParaRPr lang="en-GB" sz="3200" dirty="0"/>
          </a:p>
          <a:p>
            <a:pPr lvl="1"/>
            <a:r>
              <a:rPr lang="en-GB" sz="3200" b="1" dirty="0"/>
              <a:t>Parallel Platforms </a:t>
            </a:r>
          </a:p>
          <a:p>
            <a:pPr lvl="1"/>
            <a:r>
              <a:rPr lang="en-GB" sz="3200" dirty="0"/>
              <a:t>(GPU, Processing-in-Memory)</a:t>
            </a:r>
            <a:endParaRPr lang="en-FR" sz="3200" dirty="0"/>
          </a:p>
          <a:p>
            <a:pPr lvl="1"/>
            <a:endParaRPr lang="en-FR" sz="3200" dirty="0"/>
          </a:p>
        </p:txBody>
      </p:sp>
      <p:sp>
        <p:nvSpPr>
          <p:cNvPr id="6270" name="TextBox 6269">
            <a:extLst>
              <a:ext uri="{FF2B5EF4-FFF2-40B4-BE49-F238E27FC236}">
                <a16:creationId xmlns:a16="http://schemas.microsoft.com/office/drawing/2014/main" id="{C8093ACC-E85F-B6F4-B358-F6E459A816D3}"/>
              </a:ext>
            </a:extLst>
          </p:cNvPr>
          <p:cNvSpPr txBox="1"/>
          <p:nvPr/>
        </p:nvSpPr>
        <p:spPr>
          <a:xfrm>
            <a:off x="14494825" y="15176206"/>
            <a:ext cx="3491372" cy="954107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Unbalanced Workloads</a:t>
            </a:r>
            <a:endParaRPr lang="en-FR" sz="2800" dirty="0"/>
          </a:p>
        </p:txBody>
      </p:sp>
      <p:cxnSp>
        <p:nvCxnSpPr>
          <p:cNvPr id="6273" name="Straight Connector 6272">
            <a:extLst>
              <a:ext uri="{FF2B5EF4-FFF2-40B4-BE49-F238E27FC236}">
                <a16:creationId xmlns:a16="http://schemas.microsoft.com/office/drawing/2014/main" id="{38E490FD-CDC4-A38B-F412-DFE894EBA735}"/>
              </a:ext>
            </a:extLst>
          </p:cNvPr>
          <p:cNvCxnSpPr>
            <a:cxnSpLocks/>
          </p:cNvCxnSpPr>
          <p:nvPr/>
        </p:nvCxnSpPr>
        <p:spPr>
          <a:xfrm flipV="1">
            <a:off x="24290284" y="14420249"/>
            <a:ext cx="0" cy="2926882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75" name="Picture 31">
            <a:extLst>
              <a:ext uri="{FF2B5EF4-FFF2-40B4-BE49-F238E27FC236}">
                <a16:creationId xmlns:a16="http://schemas.microsoft.com/office/drawing/2014/main" id="{D5FAF3AF-8DD9-2D74-359B-5B8F8C30B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7585" y="30133495"/>
            <a:ext cx="4680000" cy="366688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76" name="Picture 32">
            <a:extLst>
              <a:ext uri="{FF2B5EF4-FFF2-40B4-BE49-F238E27FC236}">
                <a16:creationId xmlns:a16="http://schemas.microsoft.com/office/drawing/2014/main" id="{B0A8D122-D358-4946-B964-50356E3A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346" y="30091717"/>
            <a:ext cx="4680000" cy="366688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74" name="Right Arrow 6173">
            <a:extLst>
              <a:ext uri="{FF2B5EF4-FFF2-40B4-BE49-F238E27FC236}">
                <a16:creationId xmlns:a16="http://schemas.microsoft.com/office/drawing/2014/main" id="{93C8E860-8369-E898-B473-929ADFD4C6A5}"/>
              </a:ext>
            </a:extLst>
          </p:cNvPr>
          <p:cNvSpPr/>
          <p:nvPr/>
        </p:nvSpPr>
        <p:spPr>
          <a:xfrm>
            <a:off x="5252618" y="30061851"/>
            <a:ext cx="5196577" cy="9398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2000" dirty="0"/>
              <a:t>PHYLOGENETIC COMPRESSION</a:t>
            </a:r>
            <a:endParaRPr lang="en-FR" sz="2400" dirty="0"/>
          </a:p>
        </p:txBody>
      </p:sp>
      <p:sp>
        <p:nvSpPr>
          <p:cNvPr id="6252" name="Right Arrow 6251">
            <a:extLst>
              <a:ext uri="{FF2B5EF4-FFF2-40B4-BE49-F238E27FC236}">
                <a16:creationId xmlns:a16="http://schemas.microsoft.com/office/drawing/2014/main" id="{33BA5595-3951-A1FD-4CD1-C21B9ADA9F28}"/>
              </a:ext>
            </a:extLst>
          </p:cNvPr>
          <p:cNvSpPr/>
          <p:nvPr/>
        </p:nvSpPr>
        <p:spPr>
          <a:xfrm flipH="1">
            <a:off x="19756730" y="30065319"/>
            <a:ext cx="5184000" cy="93986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2000" dirty="0">
                <a:solidFill>
                  <a:schemeClr val="bg1"/>
                </a:solidFill>
              </a:rPr>
              <a:t>PHYLOGENETIC COMPRESSION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6278" name="TextBox 6277">
            <a:extLst>
              <a:ext uri="{FF2B5EF4-FFF2-40B4-BE49-F238E27FC236}">
                <a16:creationId xmlns:a16="http://schemas.microsoft.com/office/drawing/2014/main" id="{8C158947-9A91-CF18-4187-0A711955C259}"/>
              </a:ext>
            </a:extLst>
          </p:cNvPr>
          <p:cNvSpPr txBox="1"/>
          <p:nvPr/>
        </p:nvSpPr>
        <p:spPr>
          <a:xfrm>
            <a:off x="9038809" y="11813826"/>
            <a:ext cx="16400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/>
              <a:t>Key idea: </a:t>
            </a:r>
            <a:r>
              <a:rPr lang="en-FR" sz="3200" dirty="0"/>
              <a:t>improves compressibility via reordering according to the evolutionary history</a:t>
            </a:r>
          </a:p>
        </p:txBody>
      </p:sp>
      <p:sp>
        <p:nvSpPr>
          <p:cNvPr id="6279" name="TextBox 6278">
            <a:extLst>
              <a:ext uri="{FF2B5EF4-FFF2-40B4-BE49-F238E27FC236}">
                <a16:creationId xmlns:a16="http://schemas.microsoft.com/office/drawing/2014/main" id="{A827E695-99DF-A382-E956-506AD867EA18}"/>
              </a:ext>
            </a:extLst>
          </p:cNvPr>
          <p:cNvSpPr txBox="1"/>
          <p:nvPr/>
        </p:nvSpPr>
        <p:spPr>
          <a:xfrm>
            <a:off x="1069254" y="11758604"/>
            <a:ext cx="6992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/>
              <a:t>Goal: </a:t>
            </a:r>
            <a:r>
              <a:rPr lang="en-FR" sz="3200" dirty="0"/>
              <a:t>efficient compression and search</a:t>
            </a:r>
          </a:p>
        </p:txBody>
      </p:sp>
    </p:spTree>
    <p:extLst>
      <p:ext uri="{BB962C8B-B14F-4D97-AF65-F5344CB8AC3E}">
        <p14:creationId xmlns:p14="http://schemas.microsoft.com/office/powerpoint/2010/main" val="698546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36B6F-4ACC-744C-A2C2-5D844B94E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FAF88C-FA0E-1F13-3926-ED0CDB668C8B}"/>
              </a:ext>
            </a:extLst>
          </p:cNvPr>
          <p:cNvSpPr/>
          <p:nvPr/>
        </p:nvSpPr>
        <p:spPr>
          <a:xfrm>
            <a:off x="404443" y="12803390"/>
            <a:ext cx="29488492" cy="8258823"/>
          </a:xfrm>
          <a:prstGeom prst="roundRect">
            <a:avLst>
              <a:gd name="adj" fmla="val 3581"/>
            </a:avLst>
          </a:prstGeom>
          <a:solidFill>
            <a:srgbClr val="FF9000">
              <a:alpha val="50196"/>
            </a:srgb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F7930B9-DD52-5D0B-6320-305426B934D0}"/>
              </a:ext>
            </a:extLst>
          </p:cNvPr>
          <p:cNvSpPr/>
          <p:nvPr/>
        </p:nvSpPr>
        <p:spPr>
          <a:xfrm>
            <a:off x="426617" y="28582703"/>
            <a:ext cx="29481201" cy="8255258"/>
          </a:xfrm>
          <a:prstGeom prst="roundRect">
            <a:avLst>
              <a:gd name="adj" fmla="val 3581"/>
            </a:avLst>
          </a:prstGeom>
          <a:solidFill>
            <a:schemeClr val="accent6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6CFA17-4036-D4EA-BC5B-B1105A41783F}"/>
              </a:ext>
            </a:extLst>
          </p:cNvPr>
          <p:cNvSpPr/>
          <p:nvPr/>
        </p:nvSpPr>
        <p:spPr>
          <a:xfrm>
            <a:off x="404445" y="37169686"/>
            <a:ext cx="29466320" cy="5383367"/>
          </a:xfrm>
          <a:prstGeom prst="roundRect">
            <a:avLst>
              <a:gd name="adj" fmla="val 3581"/>
            </a:avLst>
          </a:prstGeom>
          <a:solidFill>
            <a:srgbClr val="7030A0">
              <a:alpha val="29804"/>
            </a:srgb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0B1A271-A06C-A9BA-5A45-F4CB540114DE}"/>
              </a:ext>
            </a:extLst>
          </p:cNvPr>
          <p:cNvSpPr/>
          <p:nvPr/>
        </p:nvSpPr>
        <p:spPr>
          <a:xfrm>
            <a:off x="404443" y="3673360"/>
            <a:ext cx="29450027" cy="8803416"/>
          </a:xfrm>
          <a:prstGeom prst="roundRect">
            <a:avLst>
              <a:gd name="adj" fmla="val 3581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cs typeface="Arial" panose="020B0604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A8496B1-B438-3E29-A1CB-835C8D3E9040}"/>
              </a:ext>
            </a:extLst>
          </p:cNvPr>
          <p:cNvSpPr/>
          <p:nvPr/>
        </p:nvSpPr>
        <p:spPr>
          <a:xfrm>
            <a:off x="404443" y="221736"/>
            <a:ext cx="29450027" cy="2868943"/>
          </a:xfrm>
          <a:prstGeom prst="roundRect">
            <a:avLst>
              <a:gd name="adj" fmla="val 3581"/>
            </a:avLst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36710">
              <a:defRPr/>
            </a:pPr>
            <a:r>
              <a:rPr lang="en-GB" sz="6600" dirty="0" err="1">
                <a:solidFill>
                  <a:schemeClr val="tx1"/>
                </a:solidFill>
              </a:rPr>
              <a:t>HyperLogLog</a:t>
            </a:r>
            <a:r>
              <a:rPr lang="en-GB" sz="6600" dirty="0">
                <a:solidFill>
                  <a:schemeClr val="tx1"/>
                </a:solidFill>
              </a:rPr>
              <a:t>-Based Load Balancing and Bin Packing </a:t>
            </a:r>
          </a:p>
          <a:p>
            <a:pPr algn="ctr" defTabSz="4036710">
              <a:defRPr/>
            </a:pPr>
            <a:r>
              <a:rPr lang="en-GB" sz="6600" dirty="0">
                <a:solidFill>
                  <a:schemeClr val="tx1"/>
                </a:solidFill>
              </a:rPr>
              <a:t>for Efficient Compression of Large Bacterial Genomes Collection</a:t>
            </a:r>
          </a:p>
          <a:p>
            <a:pPr algn="ctr" defTabSz="4036710">
              <a:defRPr/>
            </a:pPr>
            <a:r>
              <a:rPr lang="en-GB" sz="4000" u="sng" dirty="0">
                <a:solidFill>
                  <a:schemeClr val="tx1"/>
                </a:solidFill>
              </a:rPr>
              <a:t>Tam TRUONG</a:t>
            </a:r>
            <a:r>
              <a:rPr lang="en-GB" sz="4000" dirty="0">
                <a:solidFill>
                  <a:schemeClr val="tx1"/>
                </a:solidFill>
              </a:rPr>
              <a:t>, Dominique LAVENIER, Pierre PETERLONGO, Karel BRINDA</a:t>
            </a:r>
          </a:p>
          <a:p>
            <a:pPr marL="0" marR="0" indent="0" algn="ctr" defTabSz="4036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/>
              <a:t>Efficient Compression and Querying of Bacterial Genomes</a:t>
            </a:r>
            <a:endParaRPr lang="en-FR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98FDC7-7CD9-E462-3CFD-012F95231FEF}"/>
              </a:ext>
            </a:extLst>
          </p:cNvPr>
          <p:cNvSpPr/>
          <p:nvPr/>
        </p:nvSpPr>
        <p:spPr>
          <a:xfrm>
            <a:off x="9046317" y="3647211"/>
            <a:ext cx="15533910" cy="685632"/>
          </a:xfrm>
          <a:prstGeom prst="roundRect">
            <a:avLst>
              <a:gd name="adj" fmla="val 3581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dirty="0">
                <a:cs typeface="Arial" panose="020B0604020202020204" pitchFamily="34" charset="0"/>
              </a:rPr>
              <a:t>PHYLOGENETIC COMPRESSION: REORDERING STEPS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414952-FDC5-0C0E-BB36-34F216ABBD81}"/>
              </a:ext>
            </a:extLst>
          </p:cNvPr>
          <p:cNvSpPr/>
          <p:nvPr/>
        </p:nvSpPr>
        <p:spPr>
          <a:xfrm>
            <a:off x="469496" y="21329515"/>
            <a:ext cx="29466320" cy="7031303"/>
          </a:xfrm>
          <a:prstGeom prst="roundRect">
            <a:avLst>
              <a:gd name="adj" fmla="val 3581"/>
            </a:avLst>
          </a:prstGeom>
          <a:solidFill>
            <a:srgbClr val="00FDFF">
              <a:alpha val="50196"/>
            </a:srgb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cs typeface="Arial" panose="020B060402020202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0747FF3-5DF3-F692-FCE4-FA0FAC692ED4}"/>
              </a:ext>
            </a:extLst>
          </p:cNvPr>
          <p:cNvSpPr/>
          <p:nvPr/>
        </p:nvSpPr>
        <p:spPr>
          <a:xfrm>
            <a:off x="1281222" y="12762405"/>
            <a:ext cx="16177846" cy="691663"/>
          </a:xfrm>
          <a:prstGeom prst="roundRect">
            <a:avLst>
              <a:gd name="adj" fmla="val 3581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CURRENT LIMITATION:</a:t>
            </a:r>
            <a:r>
              <a:rPr lang="en-GB" sz="3600" dirty="0"/>
              <a:t> Batching Results In Non-uniform Compressed Sizes</a:t>
            </a:r>
            <a:endParaRPr lang="en-FR" sz="3600" dirty="0">
              <a:cs typeface="Arial" panose="020B060402020202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46834E-CE04-E0D9-BC13-DA72C4DFA637}"/>
              </a:ext>
            </a:extLst>
          </p:cNvPr>
          <p:cNvSpPr/>
          <p:nvPr/>
        </p:nvSpPr>
        <p:spPr>
          <a:xfrm>
            <a:off x="7048681" y="28587843"/>
            <a:ext cx="16177846" cy="691663"/>
          </a:xfrm>
          <a:prstGeom prst="roundRect">
            <a:avLst>
              <a:gd name="adj" fmla="val 3581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dirty="0">
                <a:cs typeface="Arial" panose="020B0604020202020204" pitchFamily="34" charset="0"/>
              </a:rPr>
              <a:t>PRELIMINARY RESULTS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DE62333-18EE-5216-63BE-495BA8FC6523}"/>
              </a:ext>
            </a:extLst>
          </p:cNvPr>
          <p:cNvSpPr/>
          <p:nvPr/>
        </p:nvSpPr>
        <p:spPr>
          <a:xfrm>
            <a:off x="7113733" y="21372163"/>
            <a:ext cx="16177846" cy="691663"/>
          </a:xfrm>
          <a:prstGeom prst="roundRect">
            <a:avLst>
              <a:gd name="adj" fmla="val 3581"/>
            </a:avLst>
          </a:prstGeom>
          <a:solidFill>
            <a:srgbClr val="05889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dirty="0"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81FD782-F4D5-825B-A894-CCB452F8AF4B}"/>
              </a:ext>
            </a:extLst>
          </p:cNvPr>
          <p:cNvSpPr/>
          <p:nvPr/>
        </p:nvSpPr>
        <p:spPr>
          <a:xfrm>
            <a:off x="19279216" y="37150185"/>
            <a:ext cx="7687225" cy="691663"/>
          </a:xfrm>
          <a:prstGeom prst="roundRect">
            <a:avLst>
              <a:gd name="adj" fmla="val 3581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dirty="0">
                <a:cs typeface="Arial" panose="020B0604020202020204" pitchFamily="34" charset="0"/>
              </a:rPr>
              <a:t>BIBLIOGRAPHY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41F75DC-3F41-C1E4-35AB-43F5983A903A}"/>
              </a:ext>
            </a:extLst>
          </p:cNvPr>
          <p:cNvSpPr/>
          <p:nvPr/>
        </p:nvSpPr>
        <p:spPr>
          <a:xfrm>
            <a:off x="3205069" y="37150185"/>
            <a:ext cx="7687225" cy="691663"/>
          </a:xfrm>
          <a:prstGeom prst="roundRect">
            <a:avLst>
              <a:gd name="adj" fmla="val 3581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dirty="0">
                <a:cs typeface="Arial" panose="020B0604020202020204" pitchFamily="34" charset="0"/>
              </a:rPr>
              <a:t>CONCLUSION &amp; PERSPECTIVES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A6EB69-56D6-04AD-FAE2-4C28A14DC042}"/>
              </a:ext>
            </a:extLst>
          </p:cNvPr>
          <p:cNvCxnSpPr>
            <a:cxnSpLocks/>
            <a:stCxn id="8" idx="0"/>
            <a:endCxn id="8" idx="2"/>
          </p:cNvCxnSpPr>
          <p:nvPr/>
        </p:nvCxnSpPr>
        <p:spPr>
          <a:xfrm>
            <a:off x="15137605" y="37169686"/>
            <a:ext cx="0" cy="538336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6">
            <a:extLst>
              <a:ext uri="{FF2B5EF4-FFF2-40B4-BE49-F238E27FC236}">
                <a16:creationId xmlns:a16="http://schemas.microsoft.com/office/drawing/2014/main" id="{AD7C7C8F-AF5C-500F-AED7-863333849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3" b="3224"/>
          <a:stretch/>
        </p:blipFill>
        <p:spPr bwMode="auto">
          <a:xfrm>
            <a:off x="712919" y="4785845"/>
            <a:ext cx="7662669" cy="44253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56B5168B-0324-BD02-32EA-F1CB151C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653" y="426066"/>
            <a:ext cx="1925470" cy="143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6324B80-0D19-E7D7-DB44-63F86CD878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007" t="17920" r="7962" b="18204"/>
          <a:stretch/>
        </p:blipFill>
        <p:spPr>
          <a:xfrm>
            <a:off x="26196178" y="1879889"/>
            <a:ext cx="3395215" cy="11582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87F5D71-45DD-7DB5-ECA4-18823BC98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5132" y="1957925"/>
            <a:ext cx="2692400" cy="787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2EB8F87-6BEE-36D8-53DE-3B0015AB7CA5}"/>
              </a:ext>
            </a:extLst>
          </p:cNvPr>
          <p:cNvSpPr txBox="1"/>
          <p:nvPr/>
        </p:nvSpPr>
        <p:spPr>
          <a:xfrm>
            <a:off x="1298061" y="5017622"/>
            <a:ext cx="4777702" cy="5410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FR" sz="2800" dirty="0">
                <a:cs typeface="Arial" panose="020B0604020202020204" pitchFamily="34" charset="0"/>
              </a:rPr>
              <a:t>Fast Growth of Genomic Data</a:t>
            </a:r>
            <a:r>
              <a:rPr lang="en-FR" sz="2800" baseline="30000" dirty="0">
                <a:cs typeface="Arial" panose="020B0604020202020204" pitchFamily="34" charset="0"/>
              </a:rPr>
              <a:t>[1]</a:t>
            </a:r>
            <a:r>
              <a:rPr lang="en-FR" sz="2800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F6EF9D-4717-D019-28E9-6A1F0DEB248C}"/>
              </a:ext>
            </a:extLst>
          </p:cNvPr>
          <p:cNvSpPr txBox="1"/>
          <p:nvPr/>
        </p:nvSpPr>
        <p:spPr>
          <a:xfrm>
            <a:off x="712359" y="9657093"/>
            <a:ext cx="7745474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rtl="0"/>
            <a:r>
              <a:rPr lang="en-GB" sz="2800" b="1" dirty="0"/>
              <a:t>Large Bacterial Genome Collections:</a:t>
            </a:r>
            <a:br>
              <a:rPr lang="en-GB" sz="2800" dirty="0"/>
            </a:br>
            <a:r>
              <a:rPr lang="en-GB" sz="2800" dirty="0"/>
              <a:t>661k collection</a:t>
            </a:r>
            <a:r>
              <a:rPr lang="en-GB" sz="2800" baseline="30000" dirty="0"/>
              <a:t>[2]</a:t>
            </a:r>
            <a:r>
              <a:rPr lang="en-GB" sz="2800" dirty="0"/>
              <a:t> (2021)			n = 661,405</a:t>
            </a:r>
          </a:p>
          <a:p>
            <a:pPr algn="just" rtl="0"/>
            <a:r>
              <a:rPr lang="en-GB" sz="2800" dirty="0" err="1"/>
              <a:t>AllTheBacteria</a:t>
            </a:r>
            <a:r>
              <a:rPr lang="en-GB" sz="2800" baseline="30000" dirty="0"/>
              <a:t>[3]</a:t>
            </a:r>
            <a:r>
              <a:rPr lang="en-GB" sz="2800" dirty="0"/>
              <a:t> (2024)			n = 2,440,377</a:t>
            </a:r>
          </a:p>
          <a:p>
            <a:pPr algn="just" rtl="0"/>
            <a:r>
              <a:rPr lang="en-GB" sz="2800" dirty="0"/>
              <a:t>Future								n &gt; 10</a:t>
            </a:r>
            <a:r>
              <a:rPr lang="en-GB" sz="2800" baseline="30000" dirty="0"/>
              <a:t>7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0FB986C-2ED6-0798-43C8-B65FFAB8ADB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47" t="3112" r="2304" b="2883"/>
          <a:stretch/>
        </p:blipFill>
        <p:spPr>
          <a:xfrm>
            <a:off x="18753806" y="5664103"/>
            <a:ext cx="5532895" cy="4349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9A1185C-2CB3-5476-F63D-C0E5AB57400F}"/>
              </a:ext>
            </a:extLst>
          </p:cNvPr>
          <p:cNvSpPr txBox="1"/>
          <p:nvPr/>
        </p:nvSpPr>
        <p:spPr>
          <a:xfrm>
            <a:off x="18514345" y="4614847"/>
            <a:ext cx="606588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STEP 2: PHYLOGENETIC REORDERING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A87C00D-47CE-3B8A-D578-15C77FB2ED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36804" y="5664103"/>
            <a:ext cx="4024337" cy="47703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Right Arrow 49">
            <a:extLst>
              <a:ext uri="{FF2B5EF4-FFF2-40B4-BE49-F238E27FC236}">
                <a16:creationId xmlns:a16="http://schemas.microsoft.com/office/drawing/2014/main" id="{B75F1736-4E49-DAA5-7924-E0B63C80615E}"/>
              </a:ext>
            </a:extLst>
          </p:cNvPr>
          <p:cNvSpPr/>
          <p:nvPr/>
        </p:nvSpPr>
        <p:spPr>
          <a:xfrm>
            <a:off x="17595294" y="7517692"/>
            <a:ext cx="993697" cy="91060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0AB132-A312-6DE3-CCCD-60F5584EA24C}"/>
              </a:ext>
            </a:extLst>
          </p:cNvPr>
          <p:cNvSpPr txBox="1"/>
          <p:nvPr/>
        </p:nvSpPr>
        <p:spPr>
          <a:xfrm>
            <a:off x="25227636" y="10731613"/>
            <a:ext cx="4214660" cy="95410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GB" sz="2800" dirty="0">
                <a:solidFill>
                  <a:srgbClr val="000000"/>
                </a:solidFill>
                <a:latin typeface="Arial" panose="020B0604020202020204" pitchFamily="34" charset="0"/>
              </a:rPr>
              <a:t>Lossless compression of 1-3 orders of magnitude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42197E8-6B7E-A135-2FC0-1A7001DA5711}"/>
              </a:ext>
            </a:extLst>
          </p:cNvPr>
          <p:cNvSpPr txBox="1"/>
          <p:nvPr/>
        </p:nvSpPr>
        <p:spPr>
          <a:xfrm>
            <a:off x="18727878" y="19487141"/>
            <a:ext cx="10836903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98039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1" algn="ctr"/>
            <a:r>
              <a:rPr lang="en-GB" sz="3200" dirty="0"/>
              <a:t>Create </a:t>
            </a:r>
            <a:r>
              <a:rPr lang="en-GB" sz="3200" u="sng" dirty="0"/>
              <a:t>balanced batches after compression</a:t>
            </a:r>
            <a:r>
              <a:rPr lang="en-GB" sz="3200" dirty="0"/>
              <a:t> that stay below a </a:t>
            </a:r>
            <a:r>
              <a:rPr lang="en-GB" sz="3200" u="sng" dirty="0"/>
              <a:t>size constraint</a:t>
            </a:r>
            <a:r>
              <a:rPr lang="en-GB" sz="3200" dirty="0"/>
              <a:t> and </a:t>
            </a:r>
            <a:r>
              <a:rPr lang="en-GB" sz="3200" u="sng" dirty="0"/>
              <a:t>minimizing the number of batches needed</a:t>
            </a:r>
            <a:endParaRPr lang="en-FR" sz="32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DD5801-6600-7198-5B7E-F05E977EE037}"/>
              </a:ext>
            </a:extLst>
          </p:cNvPr>
          <p:cNvCxnSpPr>
            <a:cxnSpLocks/>
          </p:cNvCxnSpPr>
          <p:nvPr/>
        </p:nvCxnSpPr>
        <p:spPr>
          <a:xfrm>
            <a:off x="15167217" y="29809151"/>
            <a:ext cx="0" cy="705754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EBF20171-C00E-7EAD-DEEB-5F05DE322A07}"/>
              </a:ext>
            </a:extLst>
          </p:cNvPr>
          <p:cNvSpPr txBox="1"/>
          <p:nvPr/>
        </p:nvSpPr>
        <p:spPr>
          <a:xfrm>
            <a:off x="734508" y="28756112"/>
            <a:ext cx="6163815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FR" sz="2800" b="1" dirty="0">
                <a:cs typeface="Arial" panose="020B0604020202020204" pitchFamily="34" charset="0"/>
              </a:rPr>
              <a:t>STRATEGY 1 HLL-Binning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12BBAA-6633-1EA5-60DD-C61B6B1281AC}"/>
              </a:ext>
            </a:extLst>
          </p:cNvPr>
          <p:cNvSpPr txBox="1"/>
          <p:nvPr/>
        </p:nvSpPr>
        <p:spPr>
          <a:xfrm>
            <a:off x="23427578" y="28751342"/>
            <a:ext cx="6163815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FR" sz="2800" b="1" dirty="0">
                <a:cs typeface="Arial" panose="020B0604020202020204" pitchFamily="34" charset="0"/>
              </a:rPr>
              <a:t>STRATEGY 2 : HLL-Balancing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D5CEC24B-2A86-A7EC-2A20-D4C494538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02" y="22219927"/>
            <a:ext cx="8194605" cy="58519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39CC7F85-57C7-F6CE-C7A9-6A93B0B24D99}"/>
              </a:ext>
            </a:extLst>
          </p:cNvPr>
          <p:cNvSpPr txBox="1"/>
          <p:nvPr/>
        </p:nvSpPr>
        <p:spPr>
          <a:xfrm>
            <a:off x="20673405" y="22180192"/>
            <a:ext cx="881699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 err="1"/>
              <a:t>HyperLogLog</a:t>
            </a:r>
            <a:r>
              <a:rPr lang="en-GB" sz="2800" dirty="0"/>
              <a:t> Based Load Balancing</a:t>
            </a:r>
            <a:r>
              <a:rPr lang="en-GB" sz="2800" baseline="30000" dirty="0"/>
              <a:t>[6]</a:t>
            </a:r>
            <a:r>
              <a:rPr lang="en-GB" sz="2800" dirty="0"/>
              <a:t> and Bin Packing</a:t>
            </a:r>
            <a:r>
              <a:rPr lang="en-GB" sz="2800" baseline="30000" dirty="0"/>
              <a:t>[7]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171AB93-A4E0-98B8-0A99-DC52ED4DCE9F}"/>
              </a:ext>
            </a:extLst>
          </p:cNvPr>
          <p:cNvSpPr txBox="1"/>
          <p:nvPr/>
        </p:nvSpPr>
        <p:spPr>
          <a:xfrm>
            <a:off x="9390062" y="22156600"/>
            <a:ext cx="1071525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Cardinality estimation using </a:t>
            </a:r>
            <a:r>
              <a:rPr lang="en-GB" sz="2800" dirty="0" err="1"/>
              <a:t>HyperLogLog</a:t>
            </a:r>
            <a:r>
              <a:rPr lang="en-GB" sz="2800" dirty="0"/>
              <a:t> sketching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18F77DB-0709-93FC-DABD-D0EAE9BB4739}"/>
                  </a:ext>
                </a:extLst>
              </p:cNvPr>
              <p:cNvSpPr txBox="1"/>
              <p:nvPr/>
            </p:nvSpPr>
            <p:spPr>
              <a:xfrm>
                <a:off x="20670064" y="26199760"/>
                <a:ext cx="8816993" cy="19865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FR" sz="2400" b="1" dirty="0"/>
                  <a:t>HLL-balancing:</a:t>
                </a:r>
              </a:p>
              <a:p>
                <a:r>
                  <a:rPr lang="en-FR" sz="2400" dirty="0"/>
                  <a:t>Given n batches, m genomes, put genomes into batches: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𝑴𝒊𝒏𝒊𝒎𝒊𝒛𝒆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𝒅𝒊𝒔𝒕𝒊𝒏𝒄𝒕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𝒌𝒎𝒆𝒓𝒔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2400" b="1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𝒇𝒐𝒓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r>
                  <a:rPr lang="en-FR" sz="2400" dirty="0"/>
                  <a:t>Greedy partitioning algorithm :</a:t>
                </a:r>
              </a:p>
              <a:p>
                <a:pPr algn="ctr"/>
                <a:r>
                  <a:rPr lang="en-GB" sz="2400" u="sng" dirty="0">
                    <a:solidFill>
                      <a:schemeClr val="accent1">
                        <a:lumMod val="75000"/>
                      </a:schemeClr>
                    </a:solidFill>
                    <a:hlinkClick r:id="rId11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https://github.com/tam-km-truong/HLL-B</a:t>
                </a:r>
                <a:r>
                  <a:rPr lang="en-GB" sz="2400" u="sng" dirty="0">
                    <a:solidFill>
                      <a:schemeClr val="accent1">
                        <a:lumMod val="75000"/>
                      </a:schemeClr>
                    </a:solidFill>
                  </a:rPr>
                  <a:t>alancing</a:t>
                </a:r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18F77DB-0709-93FC-DABD-D0EAE9BB4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0064" y="26199760"/>
                <a:ext cx="8816993" cy="1986506"/>
              </a:xfrm>
              <a:prstGeom prst="rect">
                <a:avLst/>
              </a:prstGeom>
              <a:blipFill>
                <a:blip r:embed="rId12"/>
                <a:stretch>
                  <a:fillRect l="-1006" t="-1899" b="-5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2F9A9548-E498-A0CD-AC01-D3C92CF96854}"/>
              </a:ext>
            </a:extLst>
          </p:cNvPr>
          <p:cNvSpPr txBox="1"/>
          <p:nvPr/>
        </p:nvSpPr>
        <p:spPr>
          <a:xfrm>
            <a:off x="1378789" y="22508367"/>
            <a:ext cx="575987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 err="1"/>
              <a:t>xz</a:t>
            </a:r>
            <a:r>
              <a:rPr lang="en-GB" sz="2800" dirty="0"/>
              <a:t> compressed sizes correlate with distinct </a:t>
            </a:r>
            <a:r>
              <a:rPr lang="en-GB" sz="2800" dirty="0" err="1"/>
              <a:t>kmers</a:t>
            </a:r>
            <a:r>
              <a:rPr lang="en-GB" sz="2800" dirty="0"/>
              <a:t>* count</a:t>
            </a:r>
          </a:p>
        </p:txBody>
      </p:sp>
      <p:sp>
        <p:nvSpPr>
          <p:cNvPr id="6144" name="Rounded Rectangle 6143">
            <a:extLst>
              <a:ext uri="{FF2B5EF4-FFF2-40B4-BE49-F238E27FC236}">
                <a16:creationId xmlns:a16="http://schemas.microsoft.com/office/drawing/2014/main" id="{7EB13F9F-2CFC-CB5B-3472-9110240573DE}"/>
              </a:ext>
            </a:extLst>
          </p:cNvPr>
          <p:cNvSpPr/>
          <p:nvPr/>
        </p:nvSpPr>
        <p:spPr>
          <a:xfrm>
            <a:off x="731775" y="3644743"/>
            <a:ext cx="7592778" cy="690568"/>
          </a:xfrm>
          <a:prstGeom prst="roundRect">
            <a:avLst>
              <a:gd name="adj" fmla="val 3581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dirty="0">
                <a:cs typeface="Arial" panose="020B0604020202020204" pitchFamily="34" charset="0"/>
              </a:rPr>
              <a:t>MOTIVATION</a:t>
            </a:r>
          </a:p>
        </p:txBody>
      </p:sp>
      <p:cxnSp>
        <p:nvCxnSpPr>
          <p:cNvPr id="6148" name="Straight Connector 6147">
            <a:extLst>
              <a:ext uri="{FF2B5EF4-FFF2-40B4-BE49-F238E27FC236}">
                <a16:creationId xmlns:a16="http://schemas.microsoft.com/office/drawing/2014/main" id="{FC52C075-0214-5E4F-5712-028EE297FF71}"/>
              </a:ext>
            </a:extLst>
          </p:cNvPr>
          <p:cNvCxnSpPr>
            <a:cxnSpLocks/>
          </p:cNvCxnSpPr>
          <p:nvPr/>
        </p:nvCxnSpPr>
        <p:spPr>
          <a:xfrm>
            <a:off x="8730566" y="3617408"/>
            <a:ext cx="0" cy="883139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52" name="Rounded Rectangle 6151">
            <a:extLst>
              <a:ext uri="{FF2B5EF4-FFF2-40B4-BE49-F238E27FC236}">
                <a16:creationId xmlns:a16="http://schemas.microsoft.com/office/drawing/2014/main" id="{5AF8E76D-2932-4054-E012-1419DB56E661}"/>
              </a:ext>
            </a:extLst>
          </p:cNvPr>
          <p:cNvSpPr/>
          <p:nvPr/>
        </p:nvSpPr>
        <p:spPr>
          <a:xfrm>
            <a:off x="22348730" y="12772274"/>
            <a:ext cx="4391239" cy="691663"/>
          </a:xfrm>
          <a:prstGeom prst="roundRect">
            <a:avLst>
              <a:gd name="adj" fmla="val 3581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dirty="0">
                <a:cs typeface="Arial" panose="020B0604020202020204" pitchFamily="34" charset="0"/>
              </a:rPr>
              <a:t>ULTIMATE OBJECTIVE</a:t>
            </a:r>
          </a:p>
        </p:txBody>
      </p:sp>
      <p:cxnSp>
        <p:nvCxnSpPr>
          <p:cNvPr id="6157" name="Straight Connector 6156">
            <a:extLst>
              <a:ext uri="{FF2B5EF4-FFF2-40B4-BE49-F238E27FC236}">
                <a16:creationId xmlns:a16="http://schemas.microsoft.com/office/drawing/2014/main" id="{1329A7A3-E508-2F68-8724-A08D9154AFE4}"/>
              </a:ext>
            </a:extLst>
          </p:cNvPr>
          <p:cNvCxnSpPr>
            <a:cxnSpLocks/>
          </p:cNvCxnSpPr>
          <p:nvPr/>
        </p:nvCxnSpPr>
        <p:spPr>
          <a:xfrm>
            <a:off x="18513310" y="12832362"/>
            <a:ext cx="0" cy="821112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61" name="TextBox 6160">
                <a:extLst>
                  <a:ext uri="{FF2B5EF4-FFF2-40B4-BE49-F238E27FC236}">
                    <a16:creationId xmlns:a16="http://schemas.microsoft.com/office/drawing/2014/main" id="{88CACB3C-331E-05F2-2AD0-057656918CFD}"/>
                  </a:ext>
                </a:extLst>
              </p:cNvPr>
              <p:cNvSpPr txBox="1"/>
              <p:nvPr/>
            </p:nvSpPr>
            <p:spPr>
              <a:xfrm>
                <a:off x="20675384" y="22811332"/>
                <a:ext cx="8816993" cy="33131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FR" sz="2400" b="1" dirty="0"/>
                  <a:t>HLL-binning: </a:t>
                </a:r>
              </a:p>
              <a:p>
                <a:r>
                  <a:rPr lang="en-FR" sz="2400" dirty="0"/>
                  <a:t>Given unlimited batches with capacity C, m genomes, put genomes into batches: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FR" sz="2400" b="1" i="1" dirty="0">
                          <a:latin typeface="Cambria Math" panose="02040503050406030204" pitchFamily="18" charset="0"/>
                        </a:rPr>
                        <m:t>𝒊𝒏𝒊𝒎𝒊𝒛𝒆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𝒏𝒃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𝒃𝒂𝒕𝒄𝒉</m:t>
                      </m:r>
                      <m:r>
                        <a:rPr lang="vi-VN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vi-VN" sz="2400" b="1" i="1" dirty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vi-VN" sz="2400" b="1" i="1" dirty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vi-VN" sz="24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vi-VN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vi-VN" sz="2400" b="1" i="1" dirty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vi-VN" sz="2400" b="1" i="1" dirty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vi-VN" sz="2400" b="1" i="1" baseline="-25000" dirty="0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nary>
                      <m:r>
                        <a:rPr lang="vi-VN" sz="2400" b="1" i="1" dirty="0" smtClean="0">
                          <a:latin typeface="Cambria Math" panose="02040503050406030204" pitchFamily="18" charset="0"/>
                        </a:rPr>
                        <m:t> ,  </m:t>
                      </m:r>
                      <m:r>
                        <a:rPr lang="vi-VN" sz="2400" b="1" i="1" dirty="0">
                          <a:latin typeface="Cambria Math" panose="02040503050406030204" pitchFamily="18" charset="0"/>
                        </a:rPr>
                        <m:t>𝒇𝒐</m:t>
                      </m:r>
                      <m:r>
                        <a:rPr lang="vi-VN" sz="2400" b="1" i="1" dirty="0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vi-VN" sz="2400" b="1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vi-VN" sz="2400" b="1" i="1" dirty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vi-VN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24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vi-VN" sz="2400" b="1" i="1" dirty="0" smtClean="0"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vi-VN" sz="2400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vi-VN" sz="24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FR" sz="2400" b="1" i="1" dirty="0"/>
              </a:p>
              <a:p>
                <a:r>
                  <a:rPr lang="en-FR" sz="2400" b="1" dirty="0"/>
                  <a:t>s.t.		       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𝑑𝑖𝑠𝑡𝑖𝑛𝑐𝑡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𝑘𝑚𝑒𝑟𝑠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vi-V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vi-V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vi-V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vi-VN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400" b="1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vi-VN" sz="2400" b="1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vi-VN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vi-VN" sz="2400" b="1" i="1" dirty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m:rPr>
                            <m:sty m:val="p"/>
                          </m:rPr>
                          <a:rPr lang="vi-VN" sz="2400" b="1" i="1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endParaRPr lang="en-FR" sz="2400" dirty="0"/>
              </a:p>
              <a:p>
                <a:r>
                  <a:rPr lang="en-FR" sz="2400" dirty="0"/>
                  <a:t>Greedy implemetation : first-fit bin packing </a:t>
                </a:r>
              </a:p>
              <a:p>
                <a:pPr algn="ctr"/>
                <a:r>
                  <a:rPr lang="en-GB" sz="2400" u="sng" dirty="0">
                    <a:solidFill>
                      <a:schemeClr val="accent1">
                        <a:lumMod val="75000"/>
                      </a:schemeClr>
                    </a:solidFill>
                    <a:hlinkClick r:id="rId1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https://github.com/tam-km-truong/HLL-</a:t>
                </a:r>
                <a:r>
                  <a:rPr lang="en-GB" sz="2400" u="sng" dirty="0">
                    <a:solidFill>
                      <a:schemeClr val="accent1">
                        <a:lumMod val="75000"/>
                      </a:schemeClr>
                    </a:solidFill>
                  </a:rPr>
                  <a:t>Binning</a:t>
                </a:r>
              </a:p>
            </p:txBody>
          </p:sp>
        </mc:Choice>
        <mc:Fallback>
          <p:sp>
            <p:nvSpPr>
              <p:cNvPr id="6161" name="TextBox 6160">
                <a:extLst>
                  <a:ext uri="{FF2B5EF4-FFF2-40B4-BE49-F238E27FC236}">
                    <a16:creationId xmlns:a16="http://schemas.microsoft.com/office/drawing/2014/main" id="{88CACB3C-331E-05F2-2AD0-057656918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5384" y="22811332"/>
                <a:ext cx="8816993" cy="3313151"/>
              </a:xfrm>
              <a:prstGeom prst="rect">
                <a:avLst/>
              </a:prstGeom>
              <a:blipFill>
                <a:blip r:embed="rId14"/>
                <a:stretch>
                  <a:fillRect l="-1006" t="-2662" b="-2053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62" name="TextBox 6161">
            <a:extLst>
              <a:ext uri="{FF2B5EF4-FFF2-40B4-BE49-F238E27FC236}">
                <a16:creationId xmlns:a16="http://schemas.microsoft.com/office/drawing/2014/main" id="{6FD4331B-1880-FD29-F283-1E17132BFD4E}"/>
              </a:ext>
            </a:extLst>
          </p:cNvPr>
          <p:cNvSpPr txBox="1"/>
          <p:nvPr/>
        </p:nvSpPr>
        <p:spPr>
          <a:xfrm>
            <a:off x="9370145" y="22906624"/>
            <a:ext cx="10715254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Sketches : approximate data structures.</a:t>
            </a:r>
          </a:p>
          <a:p>
            <a:pPr algn="ctr"/>
            <a:r>
              <a:rPr lang="en-GB" sz="2800" dirty="0" err="1"/>
              <a:t>HyperLogLog</a:t>
            </a:r>
            <a:r>
              <a:rPr lang="en-GB" sz="2800" dirty="0"/>
              <a:t> sketches : bit patterns, </a:t>
            </a:r>
          </a:p>
          <a:p>
            <a:pPr algn="ctr"/>
            <a:r>
              <a:rPr lang="en-GB" sz="2800" dirty="0"/>
              <a:t>i.e. </a:t>
            </a:r>
            <a:r>
              <a:rPr lang="en-GB" sz="2800" i="1" dirty="0"/>
              <a:t>hash(ATGCG) </a:t>
            </a:r>
            <a:r>
              <a:rPr lang="en-GB" sz="2800" dirty="0">
                <a:sym typeface="Wingdings" pitchFamily="2" charset="2"/>
              </a:rPr>
              <a:t> </a:t>
            </a:r>
            <a:r>
              <a:rPr lang="en-FR" sz="2800" dirty="0"/>
              <a:t>00010100, </a:t>
            </a:r>
            <a:r>
              <a:rPr lang="en-FR" sz="2800" i="1" dirty="0"/>
              <a:t>hash(</a:t>
            </a:r>
            <a:r>
              <a:rPr lang="en-GB" sz="2800" i="1" dirty="0"/>
              <a:t>CGTAC</a:t>
            </a:r>
            <a:r>
              <a:rPr lang="en-FR" sz="2800" i="1" dirty="0"/>
              <a:t>)</a:t>
            </a:r>
            <a:r>
              <a:rPr lang="en-FR" sz="2800" dirty="0"/>
              <a:t> </a:t>
            </a:r>
            <a:r>
              <a:rPr lang="en-FR" sz="2800" dirty="0">
                <a:sym typeface="Wingdings" pitchFamily="2" charset="2"/>
              </a:rPr>
              <a:t> </a:t>
            </a:r>
            <a:r>
              <a:rPr lang="en-FR" sz="2800" dirty="0"/>
              <a:t>00000010.</a:t>
            </a:r>
          </a:p>
          <a:p>
            <a:pPr algn="ctr"/>
            <a:r>
              <a:rPr lang="en-GB" sz="2800" dirty="0"/>
              <a:t>Fast and efficient UNION operation for sketches.</a:t>
            </a:r>
          </a:p>
        </p:txBody>
      </p:sp>
      <p:sp>
        <p:nvSpPr>
          <p:cNvPr id="6165" name="TextBox 6164">
            <a:extLst>
              <a:ext uri="{FF2B5EF4-FFF2-40B4-BE49-F238E27FC236}">
                <a16:creationId xmlns:a16="http://schemas.microsoft.com/office/drawing/2014/main" id="{28C880A1-1D77-1AA5-9AA0-708B480CE8FE}"/>
              </a:ext>
            </a:extLst>
          </p:cNvPr>
          <p:cNvSpPr txBox="1"/>
          <p:nvPr/>
        </p:nvSpPr>
        <p:spPr>
          <a:xfrm>
            <a:off x="14494825" y="16505973"/>
            <a:ext cx="3491372" cy="138499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Unreliable data transmission over bad network</a:t>
            </a:r>
          </a:p>
        </p:txBody>
      </p:sp>
      <p:sp>
        <p:nvSpPr>
          <p:cNvPr id="6166" name="TextBox 6165">
            <a:extLst>
              <a:ext uri="{FF2B5EF4-FFF2-40B4-BE49-F238E27FC236}">
                <a16:creationId xmlns:a16="http://schemas.microsoft.com/office/drawing/2014/main" id="{CF725479-E92C-C19E-5E84-105BEC9622C7}"/>
              </a:ext>
            </a:extLst>
          </p:cNvPr>
          <p:cNvSpPr txBox="1"/>
          <p:nvPr/>
        </p:nvSpPr>
        <p:spPr>
          <a:xfrm>
            <a:off x="14494817" y="18174073"/>
            <a:ext cx="3491372" cy="52322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Hinder Parallelization</a:t>
            </a:r>
            <a:endParaRPr lang="en-FR" sz="2800" dirty="0"/>
          </a:p>
        </p:txBody>
      </p:sp>
      <p:sp>
        <p:nvSpPr>
          <p:cNvPr id="6168" name="TextBox 6167">
            <a:extLst>
              <a:ext uri="{FF2B5EF4-FFF2-40B4-BE49-F238E27FC236}">
                <a16:creationId xmlns:a16="http://schemas.microsoft.com/office/drawing/2014/main" id="{01F25116-4FF1-F5FC-419D-3EE776C5D0D7}"/>
              </a:ext>
            </a:extLst>
          </p:cNvPr>
          <p:cNvSpPr txBox="1"/>
          <p:nvPr/>
        </p:nvSpPr>
        <p:spPr>
          <a:xfrm>
            <a:off x="9370145" y="24905811"/>
            <a:ext cx="10715254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Implemented in the Dashing</a:t>
            </a:r>
            <a:r>
              <a:rPr lang="en-GB" sz="2800" baseline="30000" dirty="0"/>
              <a:t>[5] </a:t>
            </a:r>
            <a:r>
              <a:rPr lang="en-GB" sz="2800" dirty="0"/>
              <a:t>tool.</a:t>
            </a:r>
          </a:p>
          <a:p>
            <a:pPr algn="ctr"/>
            <a:r>
              <a:rPr lang="en-GB" sz="2800" dirty="0"/>
              <a:t>Average relative error </a:t>
            </a:r>
            <a:r>
              <a:rPr lang="en-GB" sz="2800" baseline="30000" dirty="0"/>
              <a:t>[4]</a:t>
            </a:r>
            <a:r>
              <a:rPr lang="en-GB" sz="2800" dirty="0"/>
              <a:t> : 6.537x10</a:t>
            </a:r>
            <a:r>
              <a:rPr lang="en-GB" sz="2800" baseline="30000" dirty="0"/>
              <a:t>-4</a:t>
            </a:r>
          </a:p>
        </p:txBody>
      </p:sp>
      <p:sp>
        <p:nvSpPr>
          <p:cNvPr id="6173" name="TextBox 6172">
            <a:extLst>
              <a:ext uri="{FF2B5EF4-FFF2-40B4-BE49-F238E27FC236}">
                <a16:creationId xmlns:a16="http://schemas.microsoft.com/office/drawing/2014/main" id="{951D2A13-DCEB-76D6-44A8-6343B59CCF44}"/>
              </a:ext>
            </a:extLst>
          </p:cNvPr>
          <p:cNvSpPr txBox="1"/>
          <p:nvPr/>
        </p:nvSpPr>
        <p:spPr>
          <a:xfrm>
            <a:off x="9168080" y="26189222"/>
            <a:ext cx="11318700" cy="19082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IDEA: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 of Genome Batch’s Compression Size Using Distinct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Kmers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Estimation </a:t>
            </a:r>
          </a:p>
        </p:txBody>
      </p:sp>
      <p:sp>
        <p:nvSpPr>
          <p:cNvPr id="6176" name="TextBox 6175">
            <a:extLst>
              <a:ext uri="{FF2B5EF4-FFF2-40B4-BE49-F238E27FC236}">
                <a16:creationId xmlns:a16="http://schemas.microsoft.com/office/drawing/2014/main" id="{7D3F0718-5108-B0A2-E914-6A227CE3B6DD}"/>
              </a:ext>
            </a:extLst>
          </p:cNvPr>
          <p:cNvSpPr txBox="1"/>
          <p:nvPr/>
        </p:nvSpPr>
        <p:spPr>
          <a:xfrm>
            <a:off x="15530504" y="38114229"/>
            <a:ext cx="1406088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en-GB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[1] Karel </a:t>
            </a:r>
            <a:r>
              <a:rPr kumimoji="0" lang="en-GB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Břinda</a:t>
            </a:r>
            <a:r>
              <a:rPr lang="en-GB" sz="2200" i="1" dirty="0">
                <a:solidFill>
                  <a:prstClr val="black"/>
                </a:solidFill>
              </a:rPr>
              <a:t> et al.,</a:t>
            </a:r>
            <a:r>
              <a:rPr kumimoji="0" lang="en-GB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2025. Efficient and Robust Search of Microbial Genomes via Phylogenetic Compression. Nature Methods.</a:t>
            </a:r>
            <a:endParaRPr lang="en-GB" sz="2200" i="1" dirty="0">
              <a:solidFill>
                <a:prstClr val="black"/>
              </a:solidFill>
            </a:endParaRPr>
          </a:p>
          <a:p>
            <a:pPr algn="just"/>
            <a:r>
              <a:rPr kumimoji="0" lang="en-GB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[2] Grace A. Blackwell et al., 2021. Exploring bacterial diversity via a curated and searchable snapshot of archived DNA sequences. PLOS Biology 19, 11 </a:t>
            </a:r>
          </a:p>
          <a:p>
            <a:pPr algn="just"/>
            <a:r>
              <a:rPr kumimoji="0" lang="en-GB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[3] Martin Hunt et </a:t>
            </a:r>
            <a:r>
              <a:rPr kumimoji="0" lang="en-GB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a.l</a:t>
            </a:r>
            <a:r>
              <a:rPr kumimoji="0" lang="en-GB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2024. </a:t>
            </a:r>
            <a:r>
              <a:rPr kumimoji="0" lang="en-GB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AllTheBacteria</a:t>
            </a:r>
            <a:r>
              <a:rPr kumimoji="0" lang="en-GB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all bacterial genomes assembled, available and searchable. </a:t>
            </a:r>
            <a:r>
              <a:rPr kumimoji="0" lang="en-GB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bioRxiv</a:t>
            </a:r>
            <a:r>
              <a:rPr kumimoji="0" lang="en-GB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algn="just"/>
            <a:r>
              <a:rPr lang="en-GB" sz="2200" i="1" dirty="0">
                <a:solidFill>
                  <a:prstClr val="black"/>
                </a:solidFill>
              </a:rPr>
              <a:t>[4] </a:t>
            </a:r>
            <a:r>
              <a:rPr lang="en-GB" sz="2200" i="1" dirty="0"/>
              <a:t>Jessica K. Bonnie et al., 2024. </a:t>
            </a:r>
            <a:r>
              <a:rPr lang="en-GB" sz="2200" i="1" dirty="0" err="1"/>
              <a:t>DandD</a:t>
            </a:r>
            <a:r>
              <a:rPr lang="en-GB" sz="2200" i="1" dirty="0"/>
              <a:t>: Efficient measurement of sequence growth and similarity. </a:t>
            </a:r>
            <a:r>
              <a:rPr lang="en-GB" sz="2200" i="1" dirty="0" err="1"/>
              <a:t>iScience</a:t>
            </a:r>
            <a:r>
              <a:rPr lang="en-GB" sz="2200" i="1" dirty="0"/>
              <a:t> 27, 3</a:t>
            </a:r>
          </a:p>
          <a:p>
            <a:pPr algn="just"/>
            <a:r>
              <a:rPr kumimoji="0" lang="en-GB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[5]</a:t>
            </a:r>
            <a:r>
              <a:rPr lang="en-GB" sz="2200" i="1" dirty="0"/>
              <a:t> Daniel N Baker, Ben Langmead, 2019. Dashing: Fast and Accurate Genomic Distances with </a:t>
            </a:r>
            <a:r>
              <a:rPr lang="en-GB" sz="2200" i="1" dirty="0" err="1"/>
              <a:t>HyperLogLog</a:t>
            </a:r>
            <a:r>
              <a:rPr lang="en-GB" sz="2200" i="1" dirty="0"/>
              <a:t>,, </a:t>
            </a:r>
            <a:r>
              <a:rPr lang="en-GB" sz="2200" i="1" dirty="0" err="1"/>
              <a:t>bioRxiv</a:t>
            </a:r>
            <a:r>
              <a:rPr lang="en-GB" sz="2200" i="1" dirty="0"/>
              <a:t> </a:t>
            </a:r>
          </a:p>
          <a:p>
            <a:pPr algn="just"/>
            <a:r>
              <a:rPr lang="en-GB" sz="2200" i="1" dirty="0"/>
              <a:t>[6] Mertens, Stephan, 2006, The Easiest Hard Problem: Number Partitioning, in Allon </a:t>
            </a:r>
            <a:r>
              <a:rPr lang="en-GB" sz="2200" i="1" dirty="0" err="1"/>
              <a:t>Percus</a:t>
            </a:r>
            <a:r>
              <a:rPr lang="en-GB" sz="2200" i="1" dirty="0"/>
              <a:t>; Gabriel </a:t>
            </a:r>
            <a:r>
              <a:rPr lang="en-GB" sz="2200" i="1" dirty="0" err="1"/>
              <a:t>Istrate</a:t>
            </a:r>
            <a:r>
              <a:rPr lang="en-GB" sz="2200" i="1" dirty="0"/>
              <a:t>; Cristopher Moore (eds.), Computational complexity and statistical physics, Oxford University Press US, p. 125.</a:t>
            </a:r>
          </a:p>
          <a:p>
            <a:pPr algn="just"/>
            <a:r>
              <a:rPr lang="en-GB" sz="2200" i="1" dirty="0"/>
              <a:t>[7] Coffman et al., 2012. Bin Packing Approximation Algorithms: Survey and Classification. 10.1007/978-1-4419-7997-1_35. </a:t>
            </a:r>
          </a:p>
        </p:txBody>
      </p:sp>
      <p:sp>
        <p:nvSpPr>
          <p:cNvPr id="6182" name="TextBox 6181">
            <a:extLst>
              <a:ext uri="{FF2B5EF4-FFF2-40B4-BE49-F238E27FC236}">
                <a16:creationId xmlns:a16="http://schemas.microsoft.com/office/drawing/2014/main" id="{9FE11419-2218-F207-8997-1024C8295C94}"/>
              </a:ext>
            </a:extLst>
          </p:cNvPr>
          <p:cNvSpPr txBox="1"/>
          <p:nvPr/>
        </p:nvSpPr>
        <p:spPr>
          <a:xfrm>
            <a:off x="5252618" y="31355269"/>
            <a:ext cx="317031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Most batches have balance distinct </a:t>
            </a:r>
            <a:r>
              <a:rPr lang="en-GB" sz="2400" dirty="0" err="1"/>
              <a:t>kmers</a:t>
            </a:r>
            <a:r>
              <a:rPr lang="en-GB" sz="2400" dirty="0"/>
              <a:t> count</a:t>
            </a:r>
          </a:p>
        </p:txBody>
      </p:sp>
      <p:sp>
        <p:nvSpPr>
          <p:cNvPr id="6183" name="TextBox 6182">
            <a:extLst>
              <a:ext uri="{FF2B5EF4-FFF2-40B4-BE49-F238E27FC236}">
                <a16:creationId xmlns:a16="http://schemas.microsoft.com/office/drawing/2014/main" id="{D7ACF103-A74F-D0AE-CD0B-BB6321DEAD8F}"/>
              </a:ext>
            </a:extLst>
          </p:cNvPr>
          <p:cNvSpPr txBox="1"/>
          <p:nvPr/>
        </p:nvSpPr>
        <p:spPr>
          <a:xfrm>
            <a:off x="5252618" y="32997282"/>
            <a:ext cx="3170316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Batch capacity :</a:t>
            </a:r>
          </a:p>
          <a:p>
            <a:pPr algn="ctr"/>
            <a:r>
              <a:rPr lang="en-GB" sz="2400" dirty="0"/>
              <a:t>C = 152,000,000</a:t>
            </a:r>
          </a:p>
          <a:p>
            <a:pPr algn="ctr"/>
            <a:r>
              <a:rPr lang="en-GB" sz="2400" dirty="0"/>
              <a:t>(C obtained by linear regression)</a:t>
            </a:r>
          </a:p>
        </p:txBody>
      </p:sp>
      <p:sp>
        <p:nvSpPr>
          <p:cNvPr id="6184" name="TextBox 6183">
            <a:extLst>
              <a:ext uri="{FF2B5EF4-FFF2-40B4-BE49-F238E27FC236}">
                <a16:creationId xmlns:a16="http://schemas.microsoft.com/office/drawing/2014/main" id="{ED964A47-4AB0-B575-1B4F-364CF83D6A9B}"/>
              </a:ext>
            </a:extLst>
          </p:cNvPr>
          <p:cNvSpPr txBox="1"/>
          <p:nvPr/>
        </p:nvSpPr>
        <p:spPr>
          <a:xfrm>
            <a:off x="5235452" y="35008353"/>
            <a:ext cx="317031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Number of genome per batch varies</a:t>
            </a:r>
          </a:p>
        </p:txBody>
      </p:sp>
      <p:sp>
        <p:nvSpPr>
          <p:cNvPr id="6186" name="TextBox 6185">
            <a:extLst>
              <a:ext uri="{FF2B5EF4-FFF2-40B4-BE49-F238E27FC236}">
                <a16:creationId xmlns:a16="http://schemas.microsoft.com/office/drawing/2014/main" id="{EC017BC9-F12F-BB3D-D229-16F2854CE00C}"/>
              </a:ext>
            </a:extLst>
          </p:cNvPr>
          <p:cNvSpPr txBox="1"/>
          <p:nvPr/>
        </p:nvSpPr>
        <p:spPr>
          <a:xfrm>
            <a:off x="10176150" y="34023516"/>
            <a:ext cx="467999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Most of the batches are balanced (between 40-50MB)</a:t>
            </a:r>
          </a:p>
        </p:txBody>
      </p:sp>
      <p:sp>
        <p:nvSpPr>
          <p:cNvPr id="6188" name="TextBox 6187">
            <a:extLst>
              <a:ext uri="{FF2B5EF4-FFF2-40B4-BE49-F238E27FC236}">
                <a16:creationId xmlns:a16="http://schemas.microsoft.com/office/drawing/2014/main" id="{13DCC86D-F05B-AF37-619F-9BA20A32F6D2}"/>
              </a:ext>
            </a:extLst>
          </p:cNvPr>
          <p:cNvSpPr txBox="1"/>
          <p:nvPr/>
        </p:nvSpPr>
        <p:spPr>
          <a:xfrm>
            <a:off x="9038809" y="35186238"/>
            <a:ext cx="589913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GB" sz="2400" dirty="0"/>
              <a:t>Evaluation </a:t>
            </a:r>
            <a:r>
              <a:rPr lang="en-GB" sz="2400" dirty="0" err="1"/>
              <a:t>strat</a:t>
            </a:r>
            <a:r>
              <a:rPr lang="en-GB" sz="2400" dirty="0"/>
              <a:t>. 1:</a:t>
            </a:r>
          </a:p>
          <a:p>
            <a:pPr algn="r"/>
            <a:r>
              <a:rPr lang="en-GB" sz="2400" dirty="0"/>
              <a:t>Allowing a capacity on distinct </a:t>
            </a:r>
            <a:r>
              <a:rPr lang="en-GB" sz="2400" dirty="0" err="1"/>
              <a:t>kmers</a:t>
            </a:r>
            <a:r>
              <a:rPr lang="en-GB" sz="2400" dirty="0"/>
              <a:t>.</a:t>
            </a:r>
          </a:p>
          <a:p>
            <a:pPr algn="r"/>
            <a:r>
              <a:rPr lang="en-GB" sz="2400" dirty="0"/>
              <a:t>The result remains somewhat imbalanced.</a:t>
            </a:r>
          </a:p>
        </p:txBody>
      </p:sp>
      <p:sp>
        <p:nvSpPr>
          <p:cNvPr id="6205" name="TextBox 6204">
            <a:extLst>
              <a:ext uri="{FF2B5EF4-FFF2-40B4-BE49-F238E27FC236}">
                <a16:creationId xmlns:a16="http://schemas.microsoft.com/office/drawing/2014/main" id="{45CA1DD6-A96D-0DBD-6073-EC094372D12D}"/>
              </a:ext>
            </a:extLst>
          </p:cNvPr>
          <p:cNvSpPr txBox="1"/>
          <p:nvPr/>
        </p:nvSpPr>
        <p:spPr>
          <a:xfrm>
            <a:off x="1040915" y="38399430"/>
            <a:ext cx="140885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Batching by Predicting Compression Size Using </a:t>
            </a:r>
            <a:r>
              <a:rPr lang="en-GB" sz="3200" b="1" dirty="0" err="1"/>
              <a:t>HyperLogLog</a:t>
            </a:r>
            <a:r>
              <a:rPr lang="en-GB" sz="3200" b="1" dirty="0"/>
              <a:t> Distinct K-</a:t>
            </a:r>
            <a:r>
              <a:rPr lang="en-GB" sz="3200" b="1" dirty="0" err="1"/>
              <a:t>mer</a:t>
            </a:r>
            <a:r>
              <a:rPr lang="en-GB" sz="3200" b="1" dirty="0"/>
              <a:t> Estimation:</a:t>
            </a:r>
            <a:endParaRPr lang="en-GB" sz="3200" dirty="0"/>
          </a:p>
          <a:p>
            <a:r>
              <a:rPr lang="en-GB" sz="3200" dirty="0"/>
              <a:t>		Improves balancing of the final compressed sizes.</a:t>
            </a:r>
          </a:p>
          <a:p>
            <a:r>
              <a:rPr lang="en-GB" sz="3200" dirty="0"/>
              <a:t>		Allows for better control over compression sizes.</a:t>
            </a:r>
          </a:p>
          <a:p>
            <a:r>
              <a:rPr lang="en-GB" sz="3200" b="1" dirty="0"/>
              <a:t>Perspectives:</a:t>
            </a:r>
            <a:endParaRPr lang="en-GB" sz="3200" dirty="0"/>
          </a:p>
          <a:p>
            <a:r>
              <a:rPr lang="en-GB" sz="3200" dirty="0"/>
              <a:t>		Extend the results to the whole collection.</a:t>
            </a:r>
          </a:p>
          <a:p>
            <a:r>
              <a:rPr lang="en-GB" sz="3200" dirty="0"/>
              <a:t>		Enable control over the number of genomes in each batch.</a:t>
            </a:r>
          </a:p>
        </p:txBody>
      </p:sp>
      <p:sp>
        <p:nvSpPr>
          <p:cNvPr id="6209" name="TextBox 6208">
            <a:extLst>
              <a:ext uri="{FF2B5EF4-FFF2-40B4-BE49-F238E27FC236}">
                <a16:creationId xmlns:a16="http://schemas.microsoft.com/office/drawing/2014/main" id="{11EDEBCB-5F59-7DE1-5AEE-756BD6E518E7}"/>
              </a:ext>
            </a:extLst>
          </p:cNvPr>
          <p:cNvSpPr txBox="1"/>
          <p:nvPr/>
        </p:nvSpPr>
        <p:spPr>
          <a:xfrm>
            <a:off x="21786960" y="32795540"/>
            <a:ext cx="317758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Nb of batch</a:t>
            </a:r>
          </a:p>
          <a:p>
            <a:pPr algn="ctr"/>
            <a:r>
              <a:rPr lang="en-GB" sz="2400" dirty="0"/>
              <a:t>B = 24</a:t>
            </a:r>
          </a:p>
        </p:txBody>
      </p:sp>
      <p:sp>
        <p:nvSpPr>
          <p:cNvPr id="6210" name="TextBox 6209">
            <a:extLst>
              <a:ext uri="{FF2B5EF4-FFF2-40B4-BE49-F238E27FC236}">
                <a16:creationId xmlns:a16="http://schemas.microsoft.com/office/drawing/2014/main" id="{24C78E54-476A-27B5-C209-DDC055EBD706}"/>
              </a:ext>
            </a:extLst>
          </p:cNvPr>
          <p:cNvSpPr txBox="1"/>
          <p:nvPr/>
        </p:nvSpPr>
        <p:spPr>
          <a:xfrm>
            <a:off x="21836860" y="33896247"/>
            <a:ext cx="310387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Nb of genomes per batch varies but to a lesser extent compared to Strat 1</a:t>
            </a:r>
          </a:p>
        </p:txBody>
      </p:sp>
      <p:sp>
        <p:nvSpPr>
          <p:cNvPr id="6212" name="TextBox 6211">
            <a:extLst>
              <a:ext uri="{FF2B5EF4-FFF2-40B4-BE49-F238E27FC236}">
                <a16:creationId xmlns:a16="http://schemas.microsoft.com/office/drawing/2014/main" id="{2515B23D-FCE0-8F7D-9259-BA45299CFCEF}"/>
              </a:ext>
            </a:extLst>
          </p:cNvPr>
          <p:cNvSpPr txBox="1"/>
          <p:nvPr/>
        </p:nvSpPr>
        <p:spPr>
          <a:xfrm>
            <a:off x="8979743" y="29285931"/>
            <a:ext cx="1231572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DATA : Genomes of Mycobacterium Tuberculosis (MTB) from the 661k Collection</a:t>
            </a:r>
            <a:r>
              <a:rPr lang="en-GB" sz="2800" baseline="30000" dirty="0"/>
              <a:t>[2]</a:t>
            </a:r>
          </a:p>
        </p:txBody>
      </p:sp>
      <p:sp>
        <p:nvSpPr>
          <p:cNvPr id="6213" name="TextBox 6212">
            <a:extLst>
              <a:ext uri="{FF2B5EF4-FFF2-40B4-BE49-F238E27FC236}">
                <a16:creationId xmlns:a16="http://schemas.microsoft.com/office/drawing/2014/main" id="{520FBA07-55F3-CA54-A111-26836792EFF2}"/>
              </a:ext>
            </a:extLst>
          </p:cNvPr>
          <p:cNvSpPr txBox="1"/>
          <p:nvPr/>
        </p:nvSpPr>
        <p:spPr>
          <a:xfrm>
            <a:off x="15451377" y="33961493"/>
            <a:ext cx="467999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All Batches are well balanced (max size is 69MB)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559B0C4-9A59-42AC-9966-26106E47C7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966441" y="383645"/>
            <a:ext cx="2071066" cy="1468298"/>
          </a:xfrm>
          <a:prstGeom prst="rect">
            <a:avLst/>
          </a:prstGeom>
        </p:spPr>
      </p:pic>
      <p:sp>
        <p:nvSpPr>
          <p:cNvPr id="6217" name="Rounded Rectangle 6216">
            <a:extLst>
              <a:ext uri="{FF2B5EF4-FFF2-40B4-BE49-F238E27FC236}">
                <a16:creationId xmlns:a16="http://schemas.microsoft.com/office/drawing/2014/main" id="{661E96E2-BE9B-E32E-C66E-B0E55AC30F81}"/>
              </a:ext>
            </a:extLst>
          </p:cNvPr>
          <p:cNvSpPr/>
          <p:nvPr/>
        </p:nvSpPr>
        <p:spPr>
          <a:xfrm>
            <a:off x="25343052" y="3647458"/>
            <a:ext cx="3972790" cy="690568"/>
          </a:xfrm>
          <a:prstGeom prst="roundRect">
            <a:avLst>
              <a:gd name="adj" fmla="val 3581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dirty="0">
                <a:cs typeface="Arial" panose="020B0604020202020204" pitchFamily="34" charset="0"/>
              </a:rPr>
              <a:t>COMPRESSION</a:t>
            </a:r>
          </a:p>
        </p:txBody>
      </p:sp>
      <p:cxnSp>
        <p:nvCxnSpPr>
          <p:cNvPr id="6218" name="Straight Connector 6217">
            <a:extLst>
              <a:ext uri="{FF2B5EF4-FFF2-40B4-BE49-F238E27FC236}">
                <a16:creationId xmlns:a16="http://schemas.microsoft.com/office/drawing/2014/main" id="{3780619D-E3FC-E931-22BA-472DD92AE42B}"/>
              </a:ext>
            </a:extLst>
          </p:cNvPr>
          <p:cNvCxnSpPr>
            <a:cxnSpLocks/>
          </p:cNvCxnSpPr>
          <p:nvPr/>
        </p:nvCxnSpPr>
        <p:spPr>
          <a:xfrm>
            <a:off x="24942116" y="3626933"/>
            <a:ext cx="0" cy="883139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16" name="Right Arrow 6215">
            <a:extLst>
              <a:ext uri="{FF2B5EF4-FFF2-40B4-BE49-F238E27FC236}">
                <a16:creationId xmlns:a16="http://schemas.microsoft.com/office/drawing/2014/main" id="{0E694875-9A85-B602-0329-B4FC370565FC}"/>
              </a:ext>
            </a:extLst>
          </p:cNvPr>
          <p:cNvSpPr/>
          <p:nvPr/>
        </p:nvSpPr>
        <p:spPr>
          <a:xfrm>
            <a:off x="24396650" y="7517692"/>
            <a:ext cx="993697" cy="91060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grpSp>
        <p:nvGrpSpPr>
          <p:cNvPr id="6221" name="Group 6220">
            <a:extLst>
              <a:ext uri="{FF2B5EF4-FFF2-40B4-BE49-F238E27FC236}">
                <a16:creationId xmlns:a16="http://schemas.microsoft.com/office/drawing/2014/main" id="{A8418C56-AB99-13F4-9E94-BBB177905147}"/>
              </a:ext>
            </a:extLst>
          </p:cNvPr>
          <p:cNvGrpSpPr/>
          <p:nvPr/>
        </p:nvGrpSpPr>
        <p:grpSpPr>
          <a:xfrm>
            <a:off x="8812811" y="4614847"/>
            <a:ext cx="8910449" cy="6195175"/>
            <a:chOff x="8912653" y="3846784"/>
            <a:chExt cx="8910449" cy="61951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C4754F0-0508-62F2-CDA4-FAB37611A93A}"/>
                </a:ext>
              </a:extLst>
            </p:cNvPr>
            <p:cNvSpPr txBox="1"/>
            <p:nvPr/>
          </p:nvSpPr>
          <p:spPr>
            <a:xfrm>
              <a:off x="9049914" y="3846784"/>
              <a:ext cx="8773188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/>
                <a:t>STEP 1 : PHYLOGENETIC BATCHING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70196966-6CE3-BDE0-FB9A-49B2C92CC282}"/>
                </a:ext>
              </a:extLst>
            </p:cNvPr>
            <p:cNvSpPr/>
            <p:nvPr/>
          </p:nvSpPr>
          <p:spPr>
            <a:xfrm>
              <a:off x="8912653" y="5570581"/>
              <a:ext cx="2755892" cy="274293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INPUT:</a:t>
              </a:r>
            </a:p>
            <a:p>
              <a:pPr algn="ctr"/>
              <a:r>
                <a:rPr lang="en-F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Collection of genomes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D38B0C4A-A699-A963-BDB6-D0872C75E5F9}"/>
                </a:ext>
              </a:extLst>
            </p:cNvPr>
            <p:cNvSpPr/>
            <p:nvPr/>
          </p:nvSpPr>
          <p:spPr>
            <a:xfrm>
              <a:off x="12060856" y="5700916"/>
              <a:ext cx="1679763" cy="1589381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Species 1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45B258E-7BF4-1B6C-F6CE-7D9935C98E40}"/>
                </a:ext>
              </a:extLst>
            </p:cNvPr>
            <p:cNvSpPr/>
            <p:nvPr/>
          </p:nvSpPr>
          <p:spPr>
            <a:xfrm>
              <a:off x="13880557" y="5754321"/>
              <a:ext cx="1197283" cy="124147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S2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5C367E5F-248F-6101-385C-89FC3F3DD779}"/>
                </a:ext>
              </a:extLst>
            </p:cNvPr>
            <p:cNvSpPr/>
            <p:nvPr/>
          </p:nvSpPr>
          <p:spPr>
            <a:xfrm>
              <a:off x="13902924" y="7050606"/>
              <a:ext cx="637777" cy="75198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06D5FEDE-4744-9A25-A101-B159FD9E1E53}"/>
                </a:ext>
              </a:extLst>
            </p:cNvPr>
            <p:cNvSpPr/>
            <p:nvPr/>
          </p:nvSpPr>
          <p:spPr>
            <a:xfrm flipH="1">
              <a:off x="12712666" y="7453231"/>
              <a:ext cx="310129" cy="30304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70DBBF5B-941A-65FB-FEC5-2FD30845B476}"/>
                </a:ext>
              </a:extLst>
            </p:cNvPr>
            <p:cNvSpPr/>
            <p:nvPr/>
          </p:nvSpPr>
          <p:spPr>
            <a:xfrm flipH="1">
              <a:off x="12154543" y="7420252"/>
              <a:ext cx="399048" cy="41325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83BC5C6-D3CE-66A2-3F59-46C62795981C}"/>
                </a:ext>
              </a:extLst>
            </p:cNvPr>
            <p:cNvSpPr/>
            <p:nvPr/>
          </p:nvSpPr>
          <p:spPr>
            <a:xfrm flipH="1">
              <a:off x="13252115" y="7497853"/>
              <a:ext cx="243986" cy="22501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3DCCB421-B98B-09EF-B755-51E28CC6E7DA}"/>
                </a:ext>
              </a:extLst>
            </p:cNvPr>
            <p:cNvSpPr/>
            <p:nvPr/>
          </p:nvSpPr>
          <p:spPr>
            <a:xfrm>
              <a:off x="15517994" y="5768393"/>
              <a:ext cx="637777" cy="751982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S1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AD9331B3-3415-8462-EFA4-FCEC98941AEF}"/>
                </a:ext>
              </a:extLst>
            </p:cNvPr>
            <p:cNvSpPr/>
            <p:nvPr/>
          </p:nvSpPr>
          <p:spPr>
            <a:xfrm>
              <a:off x="15517994" y="6631993"/>
              <a:ext cx="637777" cy="75198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S2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1D96778D-3D83-5F68-6F40-AEE0267B3652}"/>
                </a:ext>
              </a:extLst>
            </p:cNvPr>
            <p:cNvSpPr/>
            <p:nvPr/>
          </p:nvSpPr>
          <p:spPr>
            <a:xfrm>
              <a:off x="16218498" y="5780425"/>
              <a:ext cx="637777" cy="751982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S1</a:t>
              </a: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D5655CD7-34AD-EB1D-56C3-7409D1DBA571}"/>
                </a:ext>
              </a:extLst>
            </p:cNvPr>
            <p:cNvSpPr/>
            <p:nvPr/>
          </p:nvSpPr>
          <p:spPr>
            <a:xfrm>
              <a:off x="16941730" y="5780425"/>
              <a:ext cx="637777" cy="751982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S1</a:t>
              </a: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917F3282-0B58-96F5-31FA-9F2B7360D014}"/>
                </a:ext>
              </a:extLst>
            </p:cNvPr>
            <p:cNvSpPr/>
            <p:nvPr/>
          </p:nvSpPr>
          <p:spPr>
            <a:xfrm>
              <a:off x="16229194" y="6631993"/>
              <a:ext cx="637777" cy="75198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S2</a:t>
              </a: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051115B7-CFE3-8FB0-2A0B-D97853793EA2}"/>
                </a:ext>
              </a:extLst>
            </p:cNvPr>
            <p:cNvSpPr/>
            <p:nvPr/>
          </p:nvSpPr>
          <p:spPr>
            <a:xfrm>
              <a:off x="16940394" y="6657393"/>
              <a:ext cx="637777" cy="75198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F9AE8188-D325-3CEC-9E11-F6E289B50A57}"/>
                </a:ext>
              </a:extLst>
            </p:cNvPr>
            <p:cNvSpPr/>
            <p:nvPr/>
          </p:nvSpPr>
          <p:spPr>
            <a:xfrm flipH="1">
              <a:off x="16282908" y="8001980"/>
              <a:ext cx="243986" cy="22501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96D6BA6B-C524-C1D5-7ED5-7A10B68E13EE}"/>
                </a:ext>
              </a:extLst>
            </p:cNvPr>
            <p:cNvSpPr/>
            <p:nvPr/>
          </p:nvSpPr>
          <p:spPr>
            <a:xfrm flipH="1">
              <a:off x="16546145" y="7792289"/>
              <a:ext cx="310129" cy="30304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1D67D3F7-F08E-A074-1231-7553CB77F5CA}"/>
                </a:ext>
              </a:extLst>
            </p:cNvPr>
            <p:cNvSpPr/>
            <p:nvPr/>
          </p:nvSpPr>
          <p:spPr>
            <a:xfrm flipH="1">
              <a:off x="16218497" y="7561760"/>
              <a:ext cx="399048" cy="41325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9231EF0A-9AAA-9BEB-22CC-A9C3980DE6EF}"/>
                </a:ext>
              </a:extLst>
            </p:cNvPr>
            <p:cNvSpPr/>
            <p:nvPr/>
          </p:nvSpPr>
          <p:spPr>
            <a:xfrm>
              <a:off x="16218497" y="7507724"/>
              <a:ext cx="637777" cy="751982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85D8019-9F23-C31B-15BC-303AEC17B558}"/>
                </a:ext>
              </a:extLst>
            </p:cNvPr>
            <p:cNvCxnSpPr/>
            <p:nvPr/>
          </p:nvCxnSpPr>
          <p:spPr>
            <a:xfrm>
              <a:off x="11832537" y="5672803"/>
              <a:ext cx="0" cy="3833757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FBEC8BA-A667-7D3F-5D1A-CACA2058E809}"/>
                </a:ext>
              </a:extLst>
            </p:cNvPr>
            <p:cNvCxnSpPr/>
            <p:nvPr/>
          </p:nvCxnSpPr>
          <p:spPr>
            <a:xfrm>
              <a:off x="15318470" y="5647815"/>
              <a:ext cx="0" cy="3833757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Right Arrow 77">
              <a:extLst>
                <a:ext uri="{FF2B5EF4-FFF2-40B4-BE49-F238E27FC236}">
                  <a16:creationId xmlns:a16="http://schemas.microsoft.com/office/drawing/2014/main" id="{BEC812AA-E1F7-628F-1191-98317C401C60}"/>
                </a:ext>
              </a:extLst>
            </p:cNvPr>
            <p:cNvSpPr/>
            <p:nvPr/>
          </p:nvSpPr>
          <p:spPr>
            <a:xfrm>
              <a:off x="11360370" y="8478505"/>
              <a:ext cx="993697" cy="52995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>
                <a:solidFill>
                  <a:schemeClr val="bg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13ED174-33FA-473F-E606-C4D1CBAACC73}"/>
                </a:ext>
              </a:extLst>
            </p:cNvPr>
            <p:cNvSpPr txBox="1"/>
            <p:nvPr/>
          </p:nvSpPr>
          <p:spPr>
            <a:xfrm>
              <a:off x="13496101" y="9087852"/>
              <a:ext cx="4160771" cy="95410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  <a:spcAft>
                  <a:spcPts val="1200"/>
                </a:spcAft>
              </a:pPr>
              <a:r>
                <a:rPr lang="en-GB" sz="2800" dirty="0">
                  <a:solidFill>
                    <a:srgbClr val="000000"/>
                  </a:solidFill>
                  <a:latin typeface="Arial" panose="020B0604020202020204" pitchFamily="34" charset="0"/>
                </a:rPr>
                <a:t>Split or merge based on cluster size (batching)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574B78-3870-13F9-7060-EE5AD55CAD45}"/>
                </a:ext>
              </a:extLst>
            </p:cNvPr>
            <p:cNvSpPr txBox="1"/>
            <p:nvPr/>
          </p:nvSpPr>
          <p:spPr>
            <a:xfrm>
              <a:off x="9484124" y="9087852"/>
              <a:ext cx="3752491" cy="52322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  <a:spcAft>
                  <a:spcPts val="1200"/>
                </a:spcAft>
              </a:pPr>
              <a:r>
                <a:rPr lang="en-GB" sz="2800" dirty="0">
                  <a:solidFill>
                    <a:srgbClr val="000000"/>
                  </a:solidFill>
                  <a:latin typeface="Arial" panose="020B0604020202020204" pitchFamily="34" charset="0"/>
                </a:rPr>
                <a:t>Species clustering</a:t>
              </a:r>
            </a:p>
          </p:txBody>
        </p:sp>
        <p:sp>
          <p:nvSpPr>
            <p:cNvPr id="6215" name="Right Arrow 6214">
              <a:extLst>
                <a:ext uri="{FF2B5EF4-FFF2-40B4-BE49-F238E27FC236}">
                  <a16:creationId xmlns:a16="http://schemas.microsoft.com/office/drawing/2014/main" id="{45BCAA0C-E453-3D2F-BAC2-DDF9FA37450C}"/>
                </a:ext>
              </a:extLst>
            </p:cNvPr>
            <p:cNvSpPr/>
            <p:nvPr/>
          </p:nvSpPr>
          <p:spPr>
            <a:xfrm>
              <a:off x="14788749" y="8478505"/>
              <a:ext cx="993697" cy="52995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>
                <a:solidFill>
                  <a:schemeClr val="bg1"/>
                </a:solidFill>
              </a:endParaRPr>
            </a:p>
          </p:txBody>
        </p:sp>
      </p:grpSp>
      <p:sp>
        <p:nvSpPr>
          <p:cNvPr id="6220" name="TextBox 6219">
            <a:extLst>
              <a:ext uri="{FF2B5EF4-FFF2-40B4-BE49-F238E27FC236}">
                <a16:creationId xmlns:a16="http://schemas.microsoft.com/office/drawing/2014/main" id="{5F383883-1558-0017-1F7D-845225A529AE}"/>
              </a:ext>
            </a:extLst>
          </p:cNvPr>
          <p:cNvSpPr txBox="1"/>
          <p:nvPr/>
        </p:nvSpPr>
        <p:spPr>
          <a:xfrm>
            <a:off x="18478470" y="10725583"/>
            <a:ext cx="6065882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Reordering of genomes in each batch using an estimated evolutionary tree</a:t>
            </a:r>
          </a:p>
        </p:txBody>
      </p:sp>
      <p:sp>
        <p:nvSpPr>
          <p:cNvPr id="6224" name="TextBox 6223">
            <a:extLst>
              <a:ext uri="{FF2B5EF4-FFF2-40B4-BE49-F238E27FC236}">
                <a16:creationId xmlns:a16="http://schemas.microsoft.com/office/drawing/2014/main" id="{4F9CA243-7601-6941-BCB3-EE39B7AA7872}"/>
              </a:ext>
            </a:extLst>
          </p:cNvPr>
          <p:cNvSpPr txBox="1"/>
          <p:nvPr/>
        </p:nvSpPr>
        <p:spPr>
          <a:xfrm>
            <a:off x="25258452" y="4589060"/>
            <a:ext cx="418384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RESULT</a:t>
            </a:r>
          </a:p>
        </p:txBody>
      </p:sp>
      <p:sp>
        <p:nvSpPr>
          <p:cNvPr id="6228" name="Rounded Rectangle 6227">
            <a:extLst>
              <a:ext uri="{FF2B5EF4-FFF2-40B4-BE49-F238E27FC236}">
                <a16:creationId xmlns:a16="http://schemas.microsoft.com/office/drawing/2014/main" id="{83A21DEF-D104-98EF-3603-6130A49F76EC}"/>
              </a:ext>
            </a:extLst>
          </p:cNvPr>
          <p:cNvSpPr/>
          <p:nvPr/>
        </p:nvSpPr>
        <p:spPr>
          <a:xfrm>
            <a:off x="22201028" y="18627133"/>
            <a:ext cx="4391244" cy="691663"/>
          </a:xfrm>
          <a:prstGeom prst="roundRect">
            <a:avLst>
              <a:gd name="adj" fmla="val 3581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dirty="0">
                <a:cs typeface="Arial" panose="020B0604020202020204" pitchFamily="34" charset="0"/>
              </a:rPr>
              <a:t>CURRENT GOAL</a:t>
            </a:r>
          </a:p>
        </p:txBody>
      </p:sp>
      <p:cxnSp>
        <p:nvCxnSpPr>
          <p:cNvPr id="6229" name="Straight Connector 6228">
            <a:extLst>
              <a:ext uri="{FF2B5EF4-FFF2-40B4-BE49-F238E27FC236}">
                <a16:creationId xmlns:a16="http://schemas.microsoft.com/office/drawing/2014/main" id="{9D62A157-224B-3EFE-8969-7324AF13F53E}"/>
              </a:ext>
            </a:extLst>
          </p:cNvPr>
          <p:cNvCxnSpPr>
            <a:cxnSpLocks/>
          </p:cNvCxnSpPr>
          <p:nvPr/>
        </p:nvCxnSpPr>
        <p:spPr>
          <a:xfrm flipH="1">
            <a:off x="18478470" y="18627133"/>
            <a:ext cx="11376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34" name="TextBox 6233">
                <a:extLst>
                  <a:ext uri="{FF2B5EF4-FFF2-40B4-BE49-F238E27FC236}">
                    <a16:creationId xmlns:a16="http://schemas.microsoft.com/office/drawing/2014/main" id="{C2EFACC1-5366-04DD-AE82-4E400EAEB852}"/>
                  </a:ext>
                </a:extLst>
              </p:cNvPr>
              <p:cNvSpPr txBox="1"/>
              <p:nvPr/>
            </p:nvSpPr>
            <p:spPr>
              <a:xfrm>
                <a:off x="18739306" y="13556711"/>
                <a:ext cx="10814045" cy="490345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98039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lvl="1" algn="ctr"/>
                <a:r>
                  <a:rPr lang="en-FR" sz="3000" b="1" dirty="0"/>
                  <a:t>Given </a:t>
                </a:r>
              </a:p>
              <a:p>
                <a:pPr lvl="1" algn="ctr"/>
                <a:r>
                  <a:rPr lang="en-FR" sz="3000" dirty="0"/>
                  <a:t>Clusters of genomes</a:t>
                </a:r>
              </a:p>
              <a:p>
                <a:pPr lvl="1" algn="ctr"/>
                <a:r>
                  <a:rPr lang="en-FR" sz="3000" dirty="0"/>
                  <a:t>Hardware platform</a:t>
                </a:r>
              </a:p>
              <a:p>
                <a:pPr lvl="1" algn="ctr"/>
                <a:r>
                  <a:rPr lang="en-FR" sz="3000" b="1" dirty="0"/>
                  <a:t>Objective :</a:t>
                </a:r>
                <a:endParaRPr lang="en-US" sz="30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FR" sz="3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𝑟𝑒𝑠𝑠𝑜𝑢𝑟𝑐𝑒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𝑏𝑎𝑡𝑐h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FR" sz="3000" dirty="0"/>
              </a:p>
              <a:p>
                <a:pPr lvl="1"/>
                <a:r>
                  <a:rPr lang="en-FR" sz="3000" b="1" dirty="0"/>
                  <a:t>Per-batch Constraints :							For: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FR" sz="3000" dirty="0"/>
                  <a:t>Bounds on compressed size 					</a:t>
                </a:r>
                <a:r>
                  <a:rPr lang="en-FR" sz="3000" b="1" dirty="0"/>
                  <a:t>- </a:t>
                </a:r>
                <a:r>
                  <a:rPr lang="en-FR" sz="3000" dirty="0"/>
                  <a:t>Data Transmission	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FR" sz="3000" dirty="0"/>
                  <a:t>Bounds on decompressed size 		</a:t>
                </a:r>
                <a:r>
                  <a:rPr lang="en-FR" sz="3000" dirty="0">
                    <a:sym typeface="Wingdings" pitchFamily="2" charset="2"/>
                  </a:rPr>
                  <a:t>		</a:t>
                </a:r>
                <a:r>
                  <a:rPr lang="en-FR" sz="3000" b="1" dirty="0">
                    <a:sym typeface="Wingdings" pitchFamily="2" charset="2"/>
                  </a:rPr>
                  <a:t>- </a:t>
                </a:r>
                <a:r>
                  <a:rPr lang="en-GB" sz="3000" dirty="0"/>
                  <a:t>Parallelization</a:t>
                </a:r>
                <a:endParaRPr lang="en-FR" sz="30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FR" sz="3000" dirty="0"/>
                  <a:t>Bounds on number of genomes</a:t>
                </a:r>
              </a:p>
            </p:txBody>
          </p:sp>
        </mc:Choice>
        <mc:Fallback>
          <p:sp>
            <p:nvSpPr>
              <p:cNvPr id="6234" name="TextBox 6233">
                <a:extLst>
                  <a:ext uri="{FF2B5EF4-FFF2-40B4-BE49-F238E27FC236}">
                    <a16:creationId xmlns:a16="http://schemas.microsoft.com/office/drawing/2014/main" id="{C2EFACC1-5366-04DD-AE82-4E400EAEB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9306" y="13556711"/>
                <a:ext cx="10814045" cy="4903458"/>
              </a:xfrm>
              <a:prstGeom prst="rect">
                <a:avLst/>
              </a:prstGeom>
              <a:blipFill>
                <a:blip r:embed="rId17"/>
                <a:stretch>
                  <a:fillRect t="-1550" b="-80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39" name="TextBox 6238">
            <a:extLst>
              <a:ext uri="{FF2B5EF4-FFF2-40B4-BE49-F238E27FC236}">
                <a16:creationId xmlns:a16="http://schemas.microsoft.com/office/drawing/2014/main" id="{5E7B94BE-A10A-C39A-092D-F6292677B22B}"/>
              </a:ext>
            </a:extLst>
          </p:cNvPr>
          <p:cNvSpPr txBox="1"/>
          <p:nvPr/>
        </p:nvSpPr>
        <p:spPr>
          <a:xfrm>
            <a:off x="14494825" y="15097931"/>
            <a:ext cx="3491364" cy="58477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CONSEQUENCES</a:t>
            </a:r>
          </a:p>
        </p:txBody>
      </p:sp>
      <p:sp>
        <p:nvSpPr>
          <p:cNvPr id="6240" name="TextBox 6239">
            <a:extLst>
              <a:ext uri="{FF2B5EF4-FFF2-40B4-BE49-F238E27FC236}">
                <a16:creationId xmlns:a16="http://schemas.microsoft.com/office/drawing/2014/main" id="{060C1575-EE1B-86D4-E1D2-8FE65A2927D5}"/>
              </a:ext>
            </a:extLst>
          </p:cNvPr>
          <p:cNvSpPr txBox="1"/>
          <p:nvPr/>
        </p:nvSpPr>
        <p:spPr>
          <a:xfrm>
            <a:off x="2273087" y="27208560"/>
            <a:ext cx="6504412" cy="465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*</a:t>
            </a:r>
            <a:r>
              <a:rPr lang="en-GB" sz="2400" dirty="0" err="1"/>
              <a:t>kmers</a:t>
            </a:r>
            <a:r>
              <a:rPr lang="en-GB" sz="2400" dirty="0"/>
              <a:t> : substring of length k of a DNA sequence</a:t>
            </a:r>
          </a:p>
        </p:txBody>
      </p:sp>
      <p:pic>
        <p:nvPicPr>
          <p:cNvPr id="6242" name="Picture 22">
            <a:extLst>
              <a:ext uri="{FF2B5EF4-FFF2-40B4-BE49-F238E27FC236}">
                <a16:creationId xmlns:a16="http://schemas.microsoft.com/office/drawing/2014/main" id="{904E3CE7-DEAD-087F-9E19-783EFC5AF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3" y="13596146"/>
            <a:ext cx="13530262" cy="70675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26" name="Group 6225">
            <a:extLst>
              <a:ext uri="{FF2B5EF4-FFF2-40B4-BE49-F238E27FC236}">
                <a16:creationId xmlns:a16="http://schemas.microsoft.com/office/drawing/2014/main" id="{95FBEDEC-BBDA-ABBD-5B7B-EC8EE485156C}"/>
              </a:ext>
            </a:extLst>
          </p:cNvPr>
          <p:cNvGrpSpPr/>
          <p:nvPr/>
        </p:nvGrpSpPr>
        <p:grpSpPr>
          <a:xfrm>
            <a:off x="1565128" y="19438249"/>
            <a:ext cx="12649637" cy="1144284"/>
            <a:chOff x="1271577" y="19812517"/>
            <a:chExt cx="13251764" cy="1144284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7D56B2D-14A8-977D-564C-313DD0D1680F}"/>
                </a:ext>
              </a:extLst>
            </p:cNvPr>
            <p:cNvSpPr txBox="1"/>
            <p:nvPr/>
          </p:nvSpPr>
          <p:spPr>
            <a:xfrm>
              <a:off x="10216422" y="20480989"/>
              <a:ext cx="4082981" cy="475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/>
                <a:t>*PIM : Processing In Memory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5AC99C3-F498-C71D-3843-4E662EFA2B9C}"/>
                </a:ext>
              </a:extLst>
            </p:cNvPr>
            <p:cNvSpPr txBox="1"/>
            <p:nvPr/>
          </p:nvSpPr>
          <p:spPr>
            <a:xfrm>
              <a:off x="5521867" y="19919304"/>
              <a:ext cx="8764444" cy="523220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/>
                <a:t>Exp: Balanced compressed sizes below 64MB for PIM*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0FE042B-1B81-9535-2F14-DBA3C29987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1577" y="19812517"/>
              <a:ext cx="13251764" cy="0"/>
            </a:xfrm>
            <a:prstGeom prst="line">
              <a:avLst/>
            </a:prstGeom>
            <a:ln w="38100"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245" name="Picture 24">
            <a:extLst>
              <a:ext uri="{FF2B5EF4-FFF2-40B4-BE49-F238E27FC236}">
                <a16:creationId xmlns:a16="http://schemas.microsoft.com/office/drawing/2014/main" id="{6CC2D5A0-D181-F3D1-C8AB-5DE7F65F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055" y="30140876"/>
            <a:ext cx="4680000" cy="366688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7" name="Picture 26">
            <a:extLst>
              <a:ext uri="{FF2B5EF4-FFF2-40B4-BE49-F238E27FC236}">
                <a16:creationId xmlns:a16="http://schemas.microsoft.com/office/drawing/2014/main" id="{54BC9001-03CA-2727-D503-CE6A547B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1377" y="30140875"/>
            <a:ext cx="4680000" cy="366688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8" name="Picture 27">
            <a:extLst>
              <a:ext uri="{FF2B5EF4-FFF2-40B4-BE49-F238E27FC236}">
                <a16:creationId xmlns:a16="http://schemas.microsoft.com/office/drawing/2014/main" id="{3974F41E-F8E9-22B2-DECA-6BEC88BD9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34" y="30449306"/>
            <a:ext cx="3960000" cy="31428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9" name="Picture 28">
            <a:extLst>
              <a:ext uri="{FF2B5EF4-FFF2-40B4-BE49-F238E27FC236}">
                <a16:creationId xmlns:a16="http://schemas.microsoft.com/office/drawing/2014/main" id="{AEDBA13D-7F55-3D33-A3B2-1F0081CEE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34" y="33665006"/>
            <a:ext cx="3960000" cy="28794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50" name="Rectangle 6249">
            <a:extLst>
              <a:ext uri="{FF2B5EF4-FFF2-40B4-BE49-F238E27FC236}">
                <a16:creationId xmlns:a16="http://schemas.microsoft.com/office/drawing/2014/main" id="{A261FD5E-4FC4-FB6B-3977-53DF1AE8ECA8}"/>
              </a:ext>
            </a:extLst>
          </p:cNvPr>
          <p:cNvSpPr/>
          <p:nvPr/>
        </p:nvSpPr>
        <p:spPr>
          <a:xfrm>
            <a:off x="917468" y="29611057"/>
            <a:ext cx="7778113" cy="6994030"/>
          </a:xfrm>
          <a:prstGeom prst="rect">
            <a:avLst/>
          </a:prstGeom>
          <a:noFill/>
          <a:ln w="571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251" name="TextBox 6250">
            <a:extLst>
              <a:ext uri="{FF2B5EF4-FFF2-40B4-BE49-F238E27FC236}">
                <a16:creationId xmlns:a16="http://schemas.microsoft.com/office/drawing/2014/main" id="{E8A3EFB9-7420-18EB-7C03-458C46A64236}"/>
              </a:ext>
            </a:extLst>
          </p:cNvPr>
          <p:cNvSpPr txBox="1"/>
          <p:nvPr/>
        </p:nvSpPr>
        <p:spPr>
          <a:xfrm>
            <a:off x="1069254" y="29767591"/>
            <a:ext cx="409097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Batches Obtained From Strat. 1</a:t>
            </a:r>
          </a:p>
        </p:txBody>
      </p:sp>
      <p:sp>
        <p:nvSpPr>
          <p:cNvPr id="6174" name="Right Arrow 6173">
            <a:extLst>
              <a:ext uri="{FF2B5EF4-FFF2-40B4-BE49-F238E27FC236}">
                <a16:creationId xmlns:a16="http://schemas.microsoft.com/office/drawing/2014/main" id="{D9CBEB93-A3EA-CE1D-1520-E9F0EE4ECA63}"/>
              </a:ext>
            </a:extLst>
          </p:cNvPr>
          <p:cNvSpPr/>
          <p:nvPr/>
        </p:nvSpPr>
        <p:spPr>
          <a:xfrm>
            <a:off x="5252618" y="30061851"/>
            <a:ext cx="5196577" cy="9398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600" dirty="0"/>
              <a:t>COMPRESS</a:t>
            </a:r>
            <a:endParaRPr lang="en-FR" dirty="0"/>
          </a:p>
        </p:txBody>
      </p:sp>
      <p:sp>
        <p:nvSpPr>
          <p:cNvPr id="6255" name="Rectangle 6254">
            <a:extLst>
              <a:ext uri="{FF2B5EF4-FFF2-40B4-BE49-F238E27FC236}">
                <a16:creationId xmlns:a16="http://schemas.microsoft.com/office/drawing/2014/main" id="{544C61B1-01AC-DC9E-D2B4-44428CDBF4F4}"/>
              </a:ext>
            </a:extLst>
          </p:cNvPr>
          <p:cNvSpPr/>
          <p:nvPr/>
        </p:nvSpPr>
        <p:spPr>
          <a:xfrm>
            <a:off x="21638855" y="29611057"/>
            <a:ext cx="7925926" cy="6994030"/>
          </a:xfrm>
          <a:prstGeom prst="rect">
            <a:avLst/>
          </a:prstGeom>
          <a:noFill/>
          <a:ln w="571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256" name="TextBox 6255">
            <a:extLst>
              <a:ext uri="{FF2B5EF4-FFF2-40B4-BE49-F238E27FC236}">
                <a16:creationId xmlns:a16="http://schemas.microsoft.com/office/drawing/2014/main" id="{10133EB9-3649-A09A-2B99-DFA717D2C1E5}"/>
              </a:ext>
            </a:extLst>
          </p:cNvPr>
          <p:cNvSpPr txBox="1"/>
          <p:nvPr/>
        </p:nvSpPr>
        <p:spPr>
          <a:xfrm>
            <a:off x="25283959" y="29751462"/>
            <a:ext cx="409097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Batches Obtained From Strat. 2</a:t>
            </a:r>
          </a:p>
        </p:txBody>
      </p:sp>
      <p:sp>
        <p:nvSpPr>
          <p:cNvPr id="6252" name="Right Arrow 6251">
            <a:extLst>
              <a:ext uri="{FF2B5EF4-FFF2-40B4-BE49-F238E27FC236}">
                <a16:creationId xmlns:a16="http://schemas.microsoft.com/office/drawing/2014/main" id="{32F5442E-56AE-CE10-43C2-062E78C33F37}"/>
              </a:ext>
            </a:extLst>
          </p:cNvPr>
          <p:cNvSpPr/>
          <p:nvPr/>
        </p:nvSpPr>
        <p:spPr>
          <a:xfrm flipH="1">
            <a:off x="19756730" y="30065319"/>
            <a:ext cx="5184000" cy="93986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600" dirty="0"/>
              <a:t>COMPRESS</a:t>
            </a:r>
            <a:endParaRPr lang="en-FR" dirty="0"/>
          </a:p>
        </p:txBody>
      </p:sp>
      <p:pic>
        <p:nvPicPr>
          <p:cNvPr id="6257" name="Picture 29">
            <a:extLst>
              <a:ext uri="{FF2B5EF4-FFF2-40B4-BE49-F238E27FC236}">
                <a16:creationId xmlns:a16="http://schemas.microsoft.com/office/drawing/2014/main" id="{F08A162E-0F37-C013-E6C5-CB04AA831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3958" y="33410894"/>
            <a:ext cx="4031883" cy="3015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59" name="Picture 30">
            <a:extLst>
              <a:ext uri="{FF2B5EF4-FFF2-40B4-BE49-F238E27FC236}">
                <a16:creationId xmlns:a16="http://schemas.microsoft.com/office/drawing/2014/main" id="{B480B2D8-AF78-1954-49FB-5D5ECFD92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3958" y="30299000"/>
            <a:ext cx="4031883" cy="30389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60" name="TextBox 6259">
            <a:extLst>
              <a:ext uri="{FF2B5EF4-FFF2-40B4-BE49-F238E27FC236}">
                <a16:creationId xmlns:a16="http://schemas.microsoft.com/office/drawing/2014/main" id="{52FCA680-E42D-2520-4F20-471F52CDDD85}"/>
              </a:ext>
            </a:extLst>
          </p:cNvPr>
          <p:cNvSpPr txBox="1"/>
          <p:nvPr/>
        </p:nvSpPr>
        <p:spPr>
          <a:xfrm>
            <a:off x="21770414" y="31332779"/>
            <a:ext cx="317031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ALL batches have balance distinct </a:t>
            </a:r>
            <a:r>
              <a:rPr lang="en-GB" sz="2400" dirty="0" err="1"/>
              <a:t>kmers</a:t>
            </a:r>
            <a:r>
              <a:rPr lang="en-GB" sz="2400" dirty="0"/>
              <a:t> count</a:t>
            </a:r>
          </a:p>
        </p:txBody>
      </p:sp>
      <p:sp>
        <p:nvSpPr>
          <p:cNvPr id="6263" name="TextBox 6262">
            <a:extLst>
              <a:ext uri="{FF2B5EF4-FFF2-40B4-BE49-F238E27FC236}">
                <a16:creationId xmlns:a16="http://schemas.microsoft.com/office/drawing/2014/main" id="{62E69A85-C337-0788-4E95-3A34CEF14DBE}"/>
              </a:ext>
            </a:extLst>
          </p:cNvPr>
          <p:cNvSpPr txBox="1"/>
          <p:nvPr/>
        </p:nvSpPr>
        <p:spPr>
          <a:xfrm>
            <a:off x="15447585" y="35008353"/>
            <a:ext cx="6012206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Evaluation </a:t>
            </a:r>
            <a:r>
              <a:rPr lang="en-GB" sz="2400" dirty="0" err="1"/>
              <a:t>strat</a:t>
            </a:r>
            <a:r>
              <a:rPr lang="en-GB" sz="2400" dirty="0"/>
              <a:t>. 2:</a:t>
            </a:r>
          </a:p>
          <a:p>
            <a:r>
              <a:rPr lang="en-GB" sz="2400" dirty="0"/>
              <a:t>Producing more balanced batches.</a:t>
            </a:r>
          </a:p>
          <a:p>
            <a:r>
              <a:rPr lang="en-GB" sz="2400" dirty="0"/>
              <a:t>No control over the maximum distinct k-</a:t>
            </a:r>
            <a:r>
              <a:rPr lang="en-GB" sz="2400" dirty="0" err="1"/>
              <a:t>mer</a:t>
            </a:r>
            <a:r>
              <a:rPr lang="en-GB" sz="2400" dirty="0"/>
              <a:t> count per batch.</a:t>
            </a:r>
          </a:p>
        </p:txBody>
      </p:sp>
    </p:spTree>
    <p:extLst>
      <p:ext uri="{BB962C8B-B14F-4D97-AF65-F5344CB8AC3E}">
        <p14:creationId xmlns:p14="http://schemas.microsoft.com/office/powerpoint/2010/main" val="2307908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77339F-8406-AF28-1C47-92DB64E01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Motivation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ADDDFB-F204-BDE0-F48F-B6677ED19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F6A057-FF94-F612-17BB-39903C878FBF}"/>
                  </a:ext>
                </a:extLst>
              </p:cNvPr>
              <p:cNvSpPr txBox="1"/>
              <p:nvPr/>
            </p:nvSpPr>
            <p:spPr>
              <a:xfrm>
                <a:off x="20673406" y="23727466"/>
                <a:ext cx="8816993" cy="22481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FR" sz="2800" b="1" dirty="0"/>
                  <a:t>HLL-binning: </a:t>
                </a:r>
              </a:p>
              <a:p>
                <a:r>
                  <a:rPr lang="en-GB" sz="2800" b="1" dirty="0"/>
                  <a:t>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1" i="1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FR" sz="2800" b="1" i="1" dirty="0">
                        <a:latin typeface="Cambria Math" panose="02040503050406030204" pitchFamily="18" charset="0"/>
                      </a:rPr>
                      <m:t>inimize</m:t>
                    </m:r>
                    <m:r>
                      <a:rPr lang="vi-VN" sz="28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2800" b="1" i="1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vi-VN" sz="2800" b="1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vi-VN" sz="2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vi-V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vi-VN" sz="2800" b="1" i="1" dirty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vi-VN" sz="2800" b="1" i="1" dirty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sty m:val="p"/>
                          </m:rPr>
                          <a:rPr lang="vi-VN" sz="2800" b="1" i="1" baseline="-250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nary>
                    <m:r>
                      <a:rPr lang="vi-VN" sz="2800" b="1" i="0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vi-VN" sz="28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2800" b="1" i="1" dirty="0">
                        <a:latin typeface="Cambria Math" panose="02040503050406030204" pitchFamily="18" charset="0"/>
                      </a:rPr>
                      <m:t>fo</m:t>
                    </m:r>
                    <m:r>
                      <m:rPr>
                        <m:sty m:val="p"/>
                      </m:rPr>
                      <a:rPr lang="vi-VN" sz="2800" b="1" i="1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vi-VN" sz="2800" b="1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vi-VN" sz="2800" b="1" i="1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vi-VN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sz="28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vi-VN" sz="2800" b="1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vi-VN" sz="2800" b="1" i="1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vi-VN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FR" sz="2800" b="1" dirty="0"/>
              </a:p>
              <a:p>
                <a:r>
                  <a:rPr lang="en-FR" sz="2800" b="1" dirty="0"/>
                  <a:t>s.t. 		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FR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FR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sty m:val="p"/>
                          </m:rPr>
                          <a:rPr lang="en-FR" sz="2800" b="1" i="1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e>
                    </m:d>
                    <m:r>
                      <a:rPr lang="en-F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vi-V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vi-V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vi-V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vi-V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vi-VN" sz="2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800" b="1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vi-VN" sz="2800" b="1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vi-VN" sz="28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vi-VN" sz="2800" b="1" i="1" dirty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m:rPr>
                            <m:sty m:val="p"/>
                          </m:rPr>
                          <a:rPr lang="vi-VN" sz="2800" b="1" i="1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endParaRPr lang="en-FR" sz="2800" dirty="0"/>
              </a:p>
              <a:p>
                <a:r>
                  <a:rPr lang="en-FR" sz="2800" dirty="0"/>
                  <a:t>		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F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FR" sz="2800" i="1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𝑖𝑗</m:t>
                        </m:r>
                      </m:e>
                    </m:nary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FR" sz="2800" dirty="0"/>
              </a:p>
              <a:p>
                <a:r>
                  <a:rPr lang="en-FR" sz="2800" dirty="0"/>
                  <a:t>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8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∈{0,1}</m:t>
                    </m:r>
                  </m:oMath>
                </a14:m>
                <a:endParaRPr lang="en-FR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F6A057-FF94-F612-17BB-39903C878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3406" y="23727466"/>
                <a:ext cx="8816993" cy="2248180"/>
              </a:xfrm>
              <a:prstGeom prst="rect">
                <a:avLst/>
              </a:prstGeom>
              <a:blipFill>
                <a:blip r:embed="rId2"/>
                <a:stretch>
                  <a:fillRect l="-1437" t="-10615" b="-251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138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36B75F-BC1D-9676-A981-854930272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48" y="27819395"/>
            <a:ext cx="10854056" cy="9356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9C26DD-9550-8BCE-E801-FFEBA2246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485" y="6282541"/>
            <a:ext cx="24617218" cy="2519951"/>
          </a:xfrm>
        </p:spPr>
        <p:txBody>
          <a:bodyPr>
            <a:normAutofit fontScale="90000"/>
          </a:bodyPr>
          <a:lstStyle/>
          <a:p>
            <a:r>
              <a:rPr lang="en-FR" sz="9600" b="1" dirty="0"/>
              <a:t>Collection of bacteria genomes is growing rapidly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9E450-E43C-EB9C-E3E7-6B11B0042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29783" y="8738646"/>
            <a:ext cx="1280159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FR" altLang="en-FR" sz="4400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growth of bacterial genomes data</a:t>
            </a:r>
            <a:endParaRPr lang="en-FR" altLang="en-FR" sz="44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835B943-2C91-1C56-541A-87C6C014D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3" b="3931"/>
          <a:stretch/>
        </p:blipFill>
        <p:spPr bwMode="auto">
          <a:xfrm>
            <a:off x="-4576152" y="10327136"/>
            <a:ext cx="18639692" cy="1142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D63A58-1F64-932C-6A20-1CFD39267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39275" y="21951916"/>
            <a:ext cx="901930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FR" altLang="en-FR" sz="4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[Brinda et al.,bioRxiv, 2024]</a:t>
            </a:r>
            <a:endParaRPr lang="en-FR" altLang="en-FR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FE308-0459-DB4D-3145-8D0BE80BCD5B}"/>
              </a:ext>
            </a:extLst>
          </p:cNvPr>
          <p:cNvSpPr txBox="1"/>
          <p:nvPr/>
        </p:nvSpPr>
        <p:spPr>
          <a:xfrm>
            <a:off x="15377469" y="11510961"/>
            <a:ext cx="1947389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GB" sz="4400" b="1" dirty="0">
                <a:solidFill>
                  <a:srgbClr val="595959"/>
                </a:solidFill>
                <a:latin typeface="Arial" panose="020B0604020202020204" pitchFamily="34" charset="0"/>
              </a:rPr>
              <a:t>Increasing Availability of Larger Bacterial Genome Collections</a:t>
            </a:r>
            <a:endParaRPr lang="en-GB" sz="4400" dirty="0"/>
          </a:p>
          <a:p>
            <a:pPr algn="ctr"/>
            <a:br>
              <a:rPr lang="en-GB" sz="4400" dirty="0"/>
            </a:br>
            <a:r>
              <a:rPr lang="en-GB" sz="4400" dirty="0">
                <a:solidFill>
                  <a:srgbClr val="595959"/>
                </a:solidFill>
                <a:latin typeface="Arial" panose="020B0604020202020204" pitchFamily="34" charset="0"/>
              </a:rPr>
              <a:t>661k (Blackwell et al., PLOS Biology, 2021) n = 661,405</a:t>
            </a:r>
            <a:endParaRPr lang="en-GB" sz="4400" dirty="0"/>
          </a:p>
          <a:p>
            <a:pPr algn="ctr" rtl="0"/>
            <a:endParaRPr lang="en-GB" sz="4400" dirty="0"/>
          </a:p>
          <a:p>
            <a:pPr algn="ctr" rtl="0"/>
            <a:r>
              <a:rPr lang="en-GB" sz="4400" dirty="0" err="1">
                <a:solidFill>
                  <a:srgbClr val="595959"/>
                </a:solidFill>
                <a:latin typeface="Arial" panose="020B0604020202020204" pitchFamily="34" charset="0"/>
              </a:rPr>
              <a:t>AllTheBacteria</a:t>
            </a:r>
            <a:r>
              <a:rPr lang="en-GB" sz="4400" dirty="0">
                <a:solidFill>
                  <a:srgbClr val="595959"/>
                </a:solidFill>
                <a:latin typeface="Arial" panose="020B0604020202020204" pitchFamily="34" charset="0"/>
              </a:rPr>
              <a:t> (Hunt et al., </a:t>
            </a:r>
            <a:r>
              <a:rPr lang="en-GB" sz="4400" dirty="0" err="1">
                <a:solidFill>
                  <a:srgbClr val="595959"/>
                </a:solidFill>
                <a:latin typeface="Arial" panose="020B0604020202020204" pitchFamily="34" charset="0"/>
              </a:rPr>
              <a:t>bioRxiv</a:t>
            </a:r>
            <a:r>
              <a:rPr lang="en-GB" sz="4400" dirty="0">
                <a:solidFill>
                  <a:srgbClr val="595959"/>
                </a:solidFill>
                <a:latin typeface="Arial" panose="020B0604020202020204" pitchFamily="34" charset="0"/>
              </a:rPr>
              <a:t>, 2024) n = 2,440,377</a:t>
            </a:r>
          </a:p>
          <a:p>
            <a:pPr algn="ctr" rtl="0"/>
            <a:endParaRPr lang="en-GB" sz="44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algn="ctr" rtl="0"/>
            <a:r>
              <a:rPr lang="en-GB" sz="4400" dirty="0">
                <a:solidFill>
                  <a:srgbClr val="595959"/>
                </a:solidFill>
                <a:latin typeface="Arial" panose="020B0604020202020204" pitchFamily="34" charset="0"/>
              </a:rPr>
              <a:t>FUTURE : collection of ten of millions bacteria genomes, </a:t>
            </a:r>
            <a:r>
              <a:rPr lang="en-GB" sz="4400" dirty="0" err="1">
                <a:solidFill>
                  <a:srgbClr val="595959"/>
                </a:solidFill>
                <a:latin typeface="Arial" panose="020B0604020202020204" pitchFamily="34" charset="0"/>
              </a:rPr>
              <a:t>higer</a:t>
            </a:r>
            <a:r>
              <a:rPr lang="en-GB" sz="4400" dirty="0">
                <a:solidFill>
                  <a:srgbClr val="595959"/>
                </a:solidFill>
                <a:latin typeface="Arial" panose="020B0604020202020204" pitchFamily="34" charset="0"/>
              </a:rPr>
              <a:t> diversity </a:t>
            </a:r>
            <a:endParaRPr lang="en-GB" sz="4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976C57-1DDE-AEDA-2EEA-2881DA112311}"/>
              </a:ext>
            </a:extLst>
          </p:cNvPr>
          <p:cNvSpPr txBox="1">
            <a:spLocks/>
          </p:cNvSpPr>
          <p:nvPr/>
        </p:nvSpPr>
        <p:spPr>
          <a:xfrm>
            <a:off x="-6264275" y="21980534"/>
            <a:ext cx="42803763" cy="292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2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R" sz="9600" b="1" dirty="0"/>
              <a:t>Phylogenetic compression allows efficient storage and query on bacteria collections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5E3B3-56C2-0C92-6BD5-5FBD5D108654}"/>
              </a:ext>
            </a:extLst>
          </p:cNvPr>
          <p:cNvSpPr txBox="1"/>
          <p:nvPr/>
        </p:nvSpPr>
        <p:spPr>
          <a:xfrm>
            <a:off x="-4148496" y="25638122"/>
            <a:ext cx="160377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GB" sz="4400" dirty="0">
                <a:solidFill>
                  <a:srgbClr val="000000"/>
                </a:solidFill>
                <a:latin typeface="Arial" panose="020B0604020202020204" pitchFamily="34" charset="0"/>
              </a:rPr>
              <a:t>Phylogenetic compression: Utilizes evolutionary relationships to guide compression and search </a:t>
            </a:r>
            <a:endParaRPr lang="en-GB" sz="4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B3A73-7F16-5422-CFA4-4A8FA0EC6762}"/>
              </a:ext>
            </a:extLst>
          </p:cNvPr>
          <p:cNvSpPr txBox="1"/>
          <p:nvPr/>
        </p:nvSpPr>
        <p:spPr>
          <a:xfrm>
            <a:off x="-4148496" y="24715651"/>
            <a:ext cx="1661336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sz="4400" b="1" dirty="0">
                <a:solidFill>
                  <a:srgbClr val="000000"/>
                </a:solidFill>
                <a:latin typeface="Arial" panose="020B0604020202020204" pitchFamily="34" charset="0"/>
              </a:rPr>
              <a:t>Collections of related genomes</a:t>
            </a:r>
            <a:r>
              <a:rPr lang="en-GB" sz="4400" dirty="0">
                <a:solidFill>
                  <a:srgbClr val="000000"/>
                </a:solidFill>
                <a:latin typeface="Arial" panose="020B0604020202020204" pitchFamily="34" charset="0"/>
              </a:rPr>
              <a:t> are </a:t>
            </a:r>
            <a:r>
              <a:rPr lang="en-GB" sz="4400" b="1" dirty="0">
                <a:solidFill>
                  <a:srgbClr val="000000"/>
                </a:solidFill>
                <a:latin typeface="Arial" panose="020B0604020202020204" pitchFamily="34" charset="0"/>
              </a:rPr>
              <a:t>extremely compressible</a:t>
            </a:r>
            <a:r>
              <a:rPr lang="en-GB" sz="44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GB" sz="4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67A3ED-0031-4602-7901-E3B2AF0A26F5}"/>
              </a:ext>
            </a:extLst>
          </p:cNvPr>
          <p:cNvCxnSpPr>
            <a:cxnSpLocks/>
          </p:cNvCxnSpPr>
          <p:nvPr/>
        </p:nvCxnSpPr>
        <p:spPr>
          <a:xfrm>
            <a:off x="432360" y="23897578"/>
            <a:ext cx="0" cy="818072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3F0C3FE-0203-E891-EB85-4BE98E339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1" r="88507"/>
          <a:stretch/>
        </p:blipFill>
        <p:spPr bwMode="auto">
          <a:xfrm>
            <a:off x="14014830" y="25136232"/>
            <a:ext cx="1970435" cy="846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66D735E-7E94-749B-D14F-F53E6B0EB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0" t="17639" r="40634" b="-81"/>
          <a:stretch/>
        </p:blipFill>
        <p:spPr bwMode="auto">
          <a:xfrm>
            <a:off x="15317663" y="24566687"/>
            <a:ext cx="4568423" cy="90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1D4635A5-8A00-6F6D-ACD5-1F3E477D0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7" t="25073" r="1251" b="49579"/>
          <a:stretch/>
        </p:blipFill>
        <p:spPr bwMode="auto">
          <a:xfrm>
            <a:off x="17535226" y="26669179"/>
            <a:ext cx="3653693" cy="164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575BD2-80BF-9DBB-97FC-04B778705142}"/>
              </a:ext>
            </a:extLst>
          </p:cNvPr>
          <p:cNvCxnSpPr>
            <a:cxnSpLocks/>
          </p:cNvCxnSpPr>
          <p:nvPr/>
        </p:nvCxnSpPr>
        <p:spPr>
          <a:xfrm>
            <a:off x="26189595" y="32514226"/>
            <a:ext cx="0" cy="2096897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Picture 10">
            <a:extLst>
              <a:ext uri="{FF2B5EF4-FFF2-40B4-BE49-F238E27FC236}">
                <a16:creationId xmlns:a16="http://schemas.microsoft.com/office/drawing/2014/main" id="{35E75BDA-DBE4-4C5C-352E-EAFC40B53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8" t="64396" b="10256"/>
          <a:stretch/>
        </p:blipFill>
        <p:spPr bwMode="auto">
          <a:xfrm>
            <a:off x="18420275" y="30543919"/>
            <a:ext cx="3104383" cy="139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E6BA09E-9070-F8E3-1424-4BE542EAB883}"/>
              </a:ext>
            </a:extLst>
          </p:cNvPr>
          <p:cNvSpPr txBox="1"/>
          <p:nvPr/>
        </p:nvSpPr>
        <p:spPr>
          <a:xfrm>
            <a:off x="13103463" y="33842652"/>
            <a:ext cx="983547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GB" sz="4400" dirty="0">
                <a:solidFill>
                  <a:srgbClr val="000000"/>
                </a:solidFill>
                <a:latin typeface="Arial" panose="020B0604020202020204" pitchFamily="34" charset="0"/>
              </a:rPr>
              <a:t>High compression ratio</a:t>
            </a:r>
          </a:p>
          <a:p>
            <a:pPr algn="ctr" rtl="0"/>
            <a:r>
              <a:rPr lang="en-GB" sz="4400" dirty="0">
                <a:solidFill>
                  <a:srgbClr val="000000"/>
                </a:solidFill>
                <a:latin typeface="Arial" panose="020B0604020202020204" pitchFamily="34" charset="0"/>
              </a:rPr>
              <a:t>Compressed using </a:t>
            </a:r>
            <a:r>
              <a:rPr lang="en-GB" sz="4400" dirty="0" err="1">
                <a:solidFill>
                  <a:srgbClr val="000000"/>
                </a:solidFill>
                <a:latin typeface="Arial" panose="020B0604020202020204" pitchFamily="34" charset="0"/>
              </a:rPr>
              <a:t>MiniPhy</a:t>
            </a:r>
            <a:r>
              <a:rPr lang="en-GB" sz="4400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  <a:p>
            <a:pPr algn="ctr" rtl="0"/>
            <a:r>
              <a:rPr lang="en-GB" sz="4400" i="1" dirty="0"/>
              <a:t>https://</a:t>
            </a:r>
            <a:r>
              <a:rPr lang="en-GB" sz="4400" i="1" dirty="0" err="1"/>
              <a:t>github.com</a:t>
            </a:r>
            <a:r>
              <a:rPr lang="en-GB" sz="4400" i="1" dirty="0"/>
              <a:t>/</a:t>
            </a:r>
            <a:r>
              <a:rPr lang="en-GB" sz="4400" i="1" dirty="0" err="1"/>
              <a:t>karel-brinda</a:t>
            </a:r>
            <a:r>
              <a:rPr lang="en-GB" sz="4400" i="1" dirty="0"/>
              <a:t>/</a:t>
            </a:r>
            <a:r>
              <a:rPr lang="en-GB" sz="4400" i="1" dirty="0" err="1"/>
              <a:t>miniphy</a:t>
            </a:r>
            <a:endParaRPr lang="en-GB" sz="4400" i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2FFBBF-FC84-EF80-3EE9-C5E1AEB31039}"/>
              </a:ext>
            </a:extLst>
          </p:cNvPr>
          <p:cNvCxnSpPr>
            <a:cxnSpLocks/>
          </p:cNvCxnSpPr>
          <p:nvPr/>
        </p:nvCxnSpPr>
        <p:spPr>
          <a:xfrm>
            <a:off x="24082259" y="24008761"/>
            <a:ext cx="4906996" cy="3340503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494F738-6970-92DB-91FB-1317EBAA5F7B}"/>
              </a:ext>
            </a:extLst>
          </p:cNvPr>
          <p:cNvSpPr txBox="1"/>
          <p:nvPr/>
        </p:nvSpPr>
        <p:spPr>
          <a:xfrm>
            <a:off x="24964780" y="27614909"/>
            <a:ext cx="10432046" cy="31085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sz="4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Phylign</a:t>
            </a:r>
            <a:r>
              <a:rPr lang="en-GB" sz="4400" b="1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GB" sz="4400" dirty="0">
                <a:solidFill>
                  <a:srgbClr val="000000"/>
                </a:solidFill>
                <a:latin typeface="Arial" panose="020B0604020202020204" pitchFamily="34" charset="0"/>
              </a:rPr>
              <a:t>tool for search of across the compressed 661 collection on a standard laptop.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sz="4400" dirty="0"/>
              <a:t>https://</a:t>
            </a:r>
            <a:r>
              <a:rPr lang="en-GB" sz="4400" dirty="0" err="1"/>
              <a:t>github.com</a:t>
            </a:r>
            <a:r>
              <a:rPr lang="en-GB" sz="4400" dirty="0"/>
              <a:t>/</a:t>
            </a:r>
            <a:r>
              <a:rPr lang="en-GB" sz="4400" dirty="0" err="1"/>
              <a:t>karel-brinda</a:t>
            </a:r>
            <a:r>
              <a:rPr lang="en-GB" sz="4400" dirty="0"/>
              <a:t>/</a:t>
            </a:r>
            <a:r>
              <a:rPr lang="en-GB" sz="4400" dirty="0" err="1"/>
              <a:t>Phylign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300673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93F955-08F6-F5F3-8BCA-5A0AC56C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FR" dirty="0"/>
              <a:t>tate of the 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2A2315-45E8-30AE-347D-5CEA34BC3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1229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D27A6-6852-1CE9-2E03-3839E127C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CCAE3B9-02F8-3A36-8F95-104CED14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64276" y="7154263"/>
            <a:ext cx="42803763" cy="1949465"/>
          </a:xfrm>
        </p:spPr>
        <p:txBody>
          <a:bodyPr>
            <a:normAutofit/>
          </a:bodyPr>
          <a:lstStyle/>
          <a:p>
            <a:pPr algn="ctr"/>
            <a:r>
              <a:rPr lang="en-FR" sz="9600" dirty="0"/>
              <a:t>Key idea in phylogenetic compression: clustering/batching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CBA110-FB92-69DB-8048-4CAEEE2A7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9165" y="10044688"/>
            <a:ext cx="19982514" cy="10005618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81795-20CB-7393-D1AB-A50CC5486783}"/>
              </a:ext>
            </a:extLst>
          </p:cNvPr>
          <p:cNvSpPr txBox="1"/>
          <p:nvPr/>
        </p:nvSpPr>
        <p:spPr>
          <a:xfrm>
            <a:off x="19496969" y="16815557"/>
            <a:ext cx="14959334" cy="144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4400" dirty="0"/>
              <a:t>This batching enables compression and search in a constant time (parallelization) or linear time (using a single machine)</a:t>
            </a:r>
            <a:endParaRPr lang="en-FR" sz="4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337F35-20C0-8F4A-9E31-F05490D043D8}"/>
              </a:ext>
            </a:extLst>
          </p:cNvPr>
          <p:cNvSpPr txBox="1"/>
          <p:nvPr/>
        </p:nvSpPr>
        <p:spPr>
          <a:xfrm>
            <a:off x="12008051" y="9259858"/>
            <a:ext cx="384048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FR" sz="2400" dirty="0"/>
              <a:t>Properties of  a batch:</a:t>
            </a:r>
          </a:p>
          <a:p>
            <a:pPr lvl="1"/>
            <a:r>
              <a:rPr lang="en-GB" sz="2400" i="1" dirty="0"/>
              <a:t>Compressed size </a:t>
            </a:r>
          </a:p>
          <a:p>
            <a:pPr lvl="1"/>
            <a:r>
              <a:rPr lang="en-GB" sz="2400" i="1" dirty="0"/>
              <a:t>Decompressed size</a:t>
            </a:r>
            <a:endParaRPr lang="en-FR" sz="2400" i="1" dirty="0"/>
          </a:p>
          <a:p>
            <a:pPr lvl="1"/>
            <a:r>
              <a:rPr lang="en-GB" sz="2400" i="1" dirty="0"/>
              <a:t>Nb of genomes per batch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0B9B12-B61A-2FD3-FE49-54888B4B289F}"/>
              </a:ext>
            </a:extLst>
          </p:cNvPr>
          <p:cNvCxnSpPr>
            <a:cxnSpLocks/>
          </p:cNvCxnSpPr>
          <p:nvPr/>
        </p:nvCxnSpPr>
        <p:spPr>
          <a:xfrm flipV="1">
            <a:off x="13463243" y="10985649"/>
            <a:ext cx="930096" cy="61498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11D353-1541-0BEE-8D53-89DF7F875AC6}"/>
              </a:ext>
            </a:extLst>
          </p:cNvPr>
          <p:cNvSpPr txBox="1"/>
          <p:nvPr/>
        </p:nvSpPr>
        <p:spPr>
          <a:xfrm>
            <a:off x="19496969" y="18725636"/>
            <a:ext cx="14959334" cy="2123658"/>
          </a:xfrm>
          <a:prstGeom prst="rect">
            <a:avLst/>
          </a:prstGeom>
          <a:solidFill>
            <a:srgbClr val="FF0000">
              <a:alpha val="43922"/>
            </a:srgb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4400" dirty="0"/>
              <a:t>This batching is not adapted for different hardware with different memory constraint</a:t>
            </a:r>
          </a:p>
          <a:p>
            <a:pPr algn="ctr"/>
            <a:r>
              <a:rPr lang="en-GB" sz="4400" dirty="0"/>
              <a:t>The compressed size of the batch is not balanced</a:t>
            </a:r>
            <a:endParaRPr lang="en-FR" sz="4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D47B35-239F-F9CB-FFA0-AADC7D177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851" y="10429409"/>
            <a:ext cx="17598428" cy="633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B9DB8D-5442-7AFB-D2AE-420DF2356FF1}"/>
              </a:ext>
            </a:extLst>
          </p:cNvPr>
          <p:cNvSpPr txBox="1"/>
          <p:nvPr/>
        </p:nvSpPr>
        <p:spPr>
          <a:xfrm>
            <a:off x="19928071" y="9659969"/>
            <a:ext cx="13216688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vi-VN" sz="4400" dirty="0"/>
              <a:t>Compressed sizes of batches of the 661k collection </a:t>
            </a:r>
            <a:endParaRPr lang="en-GB" sz="4400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D3FAA6-446F-7FD8-4DF8-99C40C7C5440}"/>
              </a:ext>
            </a:extLst>
          </p:cNvPr>
          <p:cNvSpPr txBox="1"/>
          <p:nvPr/>
        </p:nvSpPr>
        <p:spPr>
          <a:xfrm>
            <a:off x="4464934" y="14424022"/>
            <a:ext cx="257115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vi-VN" sz="2400" i="1" dirty="0"/>
              <a:t>Cluster too large</a:t>
            </a:r>
            <a:endParaRPr lang="en-GB" sz="24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CF6BB3-9EFC-439D-4F65-C1CAA3816823}"/>
              </a:ext>
            </a:extLst>
          </p:cNvPr>
          <p:cNvSpPr txBox="1"/>
          <p:nvPr/>
        </p:nvSpPr>
        <p:spPr>
          <a:xfrm>
            <a:off x="1756868" y="10367854"/>
            <a:ext cx="270806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vi-VN" sz="2400" i="1" dirty="0"/>
              <a:t>Clusters too small</a:t>
            </a:r>
            <a:endParaRPr lang="en-GB" sz="2400" i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99B612-F5D1-5524-9C76-4E7E85C05216}"/>
              </a:ext>
            </a:extLst>
          </p:cNvPr>
          <p:cNvCxnSpPr>
            <a:cxnSpLocks/>
          </p:cNvCxnSpPr>
          <p:nvPr/>
        </p:nvCxnSpPr>
        <p:spPr>
          <a:xfrm>
            <a:off x="5750512" y="13823989"/>
            <a:ext cx="0" cy="60003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ABBA1EA-7840-10A8-3E6D-8AC3C624EECC}"/>
              </a:ext>
            </a:extLst>
          </p:cNvPr>
          <p:cNvCxnSpPr>
            <a:cxnSpLocks/>
          </p:cNvCxnSpPr>
          <p:nvPr/>
        </p:nvCxnSpPr>
        <p:spPr>
          <a:xfrm flipH="1" flipV="1">
            <a:off x="3110902" y="10829519"/>
            <a:ext cx="529947" cy="149111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4FAD0A-5542-A72E-7549-7AC241E97680}"/>
              </a:ext>
            </a:extLst>
          </p:cNvPr>
          <p:cNvCxnSpPr>
            <a:cxnSpLocks/>
          </p:cNvCxnSpPr>
          <p:nvPr/>
        </p:nvCxnSpPr>
        <p:spPr>
          <a:xfrm flipH="1" flipV="1">
            <a:off x="3110902" y="10832570"/>
            <a:ext cx="529947" cy="230356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9616115-8BF0-EF64-C11A-AAE16B5F18F6}"/>
              </a:ext>
            </a:extLst>
          </p:cNvPr>
          <p:cNvCxnSpPr>
            <a:cxnSpLocks/>
          </p:cNvCxnSpPr>
          <p:nvPr/>
        </p:nvCxnSpPr>
        <p:spPr>
          <a:xfrm flipV="1">
            <a:off x="2736563" y="10826468"/>
            <a:ext cx="374339" cy="149111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D945D07F-CA1D-0805-F413-95E9BF25564F}"/>
              </a:ext>
            </a:extLst>
          </p:cNvPr>
          <p:cNvSpPr txBox="1">
            <a:spLocks/>
          </p:cNvSpPr>
          <p:nvPr/>
        </p:nvSpPr>
        <p:spPr>
          <a:xfrm>
            <a:off x="-6264277" y="23389469"/>
            <a:ext cx="42803763" cy="1949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2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GB" sz="9600" dirty="0"/>
              <a:t>Create </a:t>
            </a:r>
            <a:r>
              <a:rPr lang="en-GB" sz="9600" u="sng" dirty="0"/>
              <a:t>balanced batches</a:t>
            </a:r>
            <a:r>
              <a:rPr lang="en-GB" sz="9600" dirty="0"/>
              <a:t> that fit within a constraint (i.e. memory) while </a:t>
            </a:r>
            <a:r>
              <a:rPr lang="en-GB" sz="9600" u="sng" dirty="0"/>
              <a:t>minimizing the number of batches</a:t>
            </a:r>
            <a:r>
              <a:rPr lang="en-GB" sz="9600" dirty="0"/>
              <a:t> (maximize the number of of genomes in the batches)</a:t>
            </a:r>
            <a:endParaRPr lang="en-FR" sz="9600" dirty="0"/>
          </a:p>
        </p:txBody>
      </p:sp>
      <p:sp>
        <p:nvSpPr>
          <p:cNvPr id="52" name="Bent Up Arrow 51">
            <a:extLst>
              <a:ext uri="{FF2B5EF4-FFF2-40B4-BE49-F238E27FC236}">
                <a16:creationId xmlns:a16="http://schemas.microsoft.com/office/drawing/2014/main" id="{C5A8D6AD-2C97-1B3B-7C77-D88B778661D3}"/>
              </a:ext>
            </a:extLst>
          </p:cNvPr>
          <p:cNvSpPr/>
          <p:nvPr/>
        </p:nvSpPr>
        <p:spPr>
          <a:xfrm rot="10800000">
            <a:off x="14199375" y="20390167"/>
            <a:ext cx="5103630" cy="2547020"/>
          </a:xfrm>
          <a:prstGeom prst="bentUpArrow">
            <a:avLst>
              <a:gd name="adj1" fmla="val 17169"/>
              <a:gd name="adj2" fmla="val 21797"/>
              <a:gd name="adj3" fmla="val 22569"/>
            </a:avLst>
          </a:prstGeom>
          <a:solidFill>
            <a:srgbClr val="F40B00">
              <a:alpha val="5686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E4AA10-9C03-34E7-70E0-D31950CBA1B5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1013115" y="24218160"/>
            <a:ext cx="0" cy="1678081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7792AE5-6D9A-7DF4-3486-1999F140A033}"/>
              </a:ext>
            </a:extLst>
          </p:cNvPr>
          <p:cNvCxnSpPr>
            <a:cxnSpLocks/>
          </p:cNvCxnSpPr>
          <p:nvPr/>
        </p:nvCxnSpPr>
        <p:spPr>
          <a:xfrm>
            <a:off x="29028869" y="24218159"/>
            <a:ext cx="0" cy="176033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0DAABB2-A4B7-DEC5-4897-7B9FC84BD497}"/>
              </a:ext>
            </a:extLst>
          </p:cNvPr>
          <p:cNvSpPr txBox="1"/>
          <p:nvPr/>
        </p:nvSpPr>
        <p:spPr>
          <a:xfrm>
            <a:off x="-7215688" y="25896240"/>
            <a:ext cx="16457605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vi-VN" sz="4400" dirty="0"/>
              <a:t>Load Balancing/</a:t>
            </a:r>
            <a:r>
              <a:rPr lang="en-GB" sz="4400" dirty="0" err="1"/>
              <a:t>MultiProcessor</a:t>
            </a:r>
            <a:r>
              <a:rPr lang="en-GB" sz="4400" dirty="0"/>
              <a:t> Scheduling</a:t>
            </a:r>
          </a:p>
          <a:p>
            <a:pPr algn="ctr"/>
            <a:r>
              <a:rPr lang="vi-VN" sz="4400" dirty="0"/>
              <a:t> Optimization Problem</a:t>
            </a:r>
            <a:endParaRPr lang="en-GB" sz="4400" i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0D65F1-7E98-1B9F-5633-C8F23A1627F0}"/>
              </a:ext>
            </a:extLst>
          </p:cNvPr>
          <p:cNvSpPr txBox="1"/>
          <p:nvPr/>
        </p:nvSpPr>
        <p:spPr>
          <a:xfrm>
            <a:off x="24069080" y="26294388"/>
            <a:ext cx="9919578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vi-VN" sz="4400" dirty="0"/>
              <a:t>Bin Packing Optimization Problem</a:t>
            </a:r>
            <a:endParaRPr lang="en-GB" sz="4400" i="1" dirty="0"/>
          </a:p>
        </p:txBody>
      </p:sp>
      <p:sp>
        <p:nvSpPr>
          <p:cNvPr id="58" name="Content Placeholder 5">
            <a:extLst>
              <a:ext uri="{FF2B5EF4-FFF2-40B4-BE49-F238E27FC236}">
                <a16:creationId xmlns:a16="http://schemas.microsoft.com/office/drawing/2014/main" id="{FA2F273E-F811-38EA-1E92-B00671BE7570}"/>
              </a:ext>
            </a:extLst>
          </p:cNvPr>
          <p:cNvSpPr txBox="1">
            <a:spLocks/>
          </p:cNvSpPr>
          <p:nvPr/>
        </p:nvSpPr>
        <p:spPr>
          <a:xfrm>
            <a:off x="8332767" y="28681124"/>
            <a:ext cx="14041165" cy="32778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009178" indent="-1009178" algn="l" defTabSz="4036710" rtl="0" eaLnBrk="1" latinLnBrk="0" hangingPunct="1">
              <a:lnSpc>
                <a:spcPct val="90000"/>
              </a:lnSpc>
              <a:spcBef>
                <a:spcPts val="4415"/>
              </a:spcBef>
              <a:buFont typeface="Arial" panose="020B0604020202020204" pitchFamily="34" charset="0"/>
              <a:buChar char="•"/>
              <a:defRPr sz="12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753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588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424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259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0095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930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766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6019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Font typeface="Wingdings" pitchFamily="2" charset="2"/>
              <a:buChar char="è"/>
            </a:pPr>
            <a:r>
              <a:rPr lang="en-GB" sz="4400" dirty="0">
                <a:solidFill>
                  <a:srgbClr val="000000"/>
                </a:solidFill>
                <a:latin typeface="Arial" panose="020B0604020202020204" pitchFamily="34" charset="0"/>
              </a:rPr>
              <a:t>These problem are extensively studied</a:t>
            </a:r>
          </a:p>
          <a:p>
            <a:pPr>
              <a:buFont typeface="Wingdings" pitchFamily="2" charset="2"/>
              <a:buChar char="è"/>
            </a:pPr>
            <a:r>
              <a:rPr lang="en-GB" sz="4400" dirty="0">
                <a:solidFill>
                  <a:srgbClr val="000000"/>
                </a:solidFill>
                <a:latin typeface="Arial" panose="020B0604020202020204" pitchFamily="34" charset="0"/>
              </a:rPr>
              <a:t>NP-hard but there are efficient heuristic algorithms</a:t>
            </a:r>
          </a:p>
          <a:p>
            <a:pPr>
              <a:buFont typeface="Wingdings" pitchFamily="2" charset="2"/>
              <a:buChar char="è"/>
            </a:pPr>
            <a:r>
              <a:rPr lang="en-GB" sz="4400" dirty="0">
                <a:solidFill>
                  <a:srgbClr val="000000"/>
                </a:solidFill>
                <a:latin typeface="Arial" panose="020B0604020202020204" pitchFamily="34" charset="0"/>
              </a:rPr>
              <a:t>How to adapt these problem for DNA data</a:t>
            </a:r>
          </a:p>
        </p:txBody>
      </p:sp>
      <p:sp>
        <p:nvSpPr>
          <p:cNvPr id="59" name="Content Placeholder 5">
            <a:extLst>
              <a:ext uri="{FF2B5EF4-FFF2-40B4-BE49-F238E27FC236}">
                <a16:creationId xmlns:a16="http://schemas.microsoft.com/office/drawing/2014/main" id="{79874F0A-8827-0F3A-059F-B5A87DB652F4}"/>
              </a:ext>
            </a:extLst>
          </p:cNvPr>
          <p:cNvSpPr txBox="1">
            <a:spLocks/>
          </p:cNvSpPr>
          <p:nvPr/>
        </p:nvSpPr>
        <p:spPr>
          <a:xfrm>
            <a:off x="-3906525" y="27703008"/>
            <a:ext cx="10305737" cy="55159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009178" indent="-1009178" algn="l" defTabSz="4036710" rtl="0" eaLnBrk="1" latinLnBrk="0" hangingPunct="1">
              <a:lnSpc>
                <a:spcPct val="90000"/>
              </a:lnSpc>
              <a:spcBef>
                <a:spcPts val="4415"/>
              </a:spcBef>
              <a:buFont typeface="Arial" panose="020B0604020202020204" pitchFamily="34" charset="0"/>
              <a:buChar char="•"/>
              <a:defRPr sz="12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753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588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424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259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0095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930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766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6019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400" b="1" dirty="0">
                <a:solidFill>
                  <a:srgbClr val="000000"/>
                </a:solidFill>
                <a:latin typeface="Arial" panose="020B0604020202020204" pitchFamily="34" charset="0"/>
              </a:rPr>
              <a:t>Instance</a:t>
            </a:r>
            <a:r>
              <a:rPr lang="en-GB" sz="4400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</a:p>
          <a:p>
            <a:pPr marL="0" indent="0" algn="ctr">
              <a:buNone/>
            </a:pPr>
            <a:r>
              <a:rPr lang="en-GB" sz="4400" dirty="0">
                <a:solidFill>
                  <a:srgbClr val="000000"/>
                </a:solidFill>
                <a:latin typeface="Arial" panose="020B0604020202020204" pitchFamily="34" charset="0"/>
              </a:rPr>
              <a:t>Finite set I of items, a size s(</a:t>
            </a:r>
            <a:r>
              <a:rPr lang="en-GB" sz="440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GB" sz="4400" dirty="0">
                <a:solidFill>
                  <a:srgbClr val="000000"/>
                </a:solidFill>
                <a:latin typeface="Arial" panose="020B0604020202020204" pitchFamily="34" charset="0"/>
              </a:rPr>
              <a:t>) ∈ Z + for each </a:t>
            </a:r>
            <a:r>
              <a:rPr lang="en-GB" sz="440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GB" sz="4400" dirty="0">
                <a:solidFill>
                  <a:srgbClr val="000000"/>
                </a:solidFill>
                <a:latin typeface="Arial" panose="020B0604020202020204" pitchFamily="34" charset="0"/>
              </a:rPr>
              <a:t> ∈ I.</a:t>
            </a:r>
          </a:p>
          <a:p>
            <a:pPr marL="0" indent="0" algn="ctr">
              <a:buNone/>
            </a:pPr>
            <a:r>
              <a:rPr lang="en-GB" sz="4400" dirty="0">
                <a:solidFill>
                  <a:srgbClr val="000000"/>
                </a:solidFill>
                <a:latin typeface="Arial" panose="020B0604020202020204" pitchFamily="34" charset="0"/>
              </a:rPr>
              <a:t>Given b batches.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rgbClr val="000000"/>
                </a:solidFill>
                <a:latin typeface="Arial" panose="020B0604020202020204" pitchFamily="34" charset="0"/>
              </a:rPr>
              <a:t>Objective</a:t>
            </a:r>
            <a:r>
              <a:rPr lang="en-GB" sz="4400" dirty="0">
                <a:solidFill>
                  <a:srgbClr val="000000"/>
                </a:solidFill>
                <a:latin typeface="Arial" panose="020B0604020202020204" pitchFamily="34" charset="0"/>
              </a:rPr>
              <a:t>: Partition the items in set I into b batches so that we minimize the max size of the batches</a:t>
            </a:r>
          </a:p>
        </p:txBody>
      </p:sp>
      <p:sp>
        <p:nvSpPr>
          <p:cNvPr id="60" name="Content Placeholder 5">
            <a:extLst>
              <a:ext uri="{FF2B5EF4-FFF2-40B4-BE49-F238E27FC236}">
                <a16:creationId xmlns:a16="http://schemas.microsoft.com/office/drawing/2014/main" id="{642F4003-5113-F780-D424-1759F89638E3}"/>
              </a:ext>
            </a:extLst>
          </p:cNvPr>
          <p:cNvSpPr txBox="1">
            <a:spLocks/>
          </p:cNvSpPr>
          <p:nvPr/>
        </p:nvSpPr>
        <p:spPr>
          <a:xfrm>
            <a:off x="23896495" y="27478174"/>
            <a:ext cx="10305738" cy="55159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009178" indent="-1009178" algn="l" defTabSz="4036710" rtl="0" eaLnBrk="1" latinLnBrk="0" hangingPunct="1">
              <a:lnSpc>
                <a:spcPct val="90000"/>
              </a:lnSpc>
              <a:spcBef>
                <a:spcPts val="4415"/>
              </a:spcBef>
              <a:buFont typeface="Arial" panose="020B0604020202020204" pitchFamily="34" charset="0"/>
              <a:buChar char="•"/>
              <a:defRPr sz="12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753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588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424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259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0095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930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766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6019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400" b="1" dirty="0">
                <a:solidFill>
                  <a:srgbClr val="000000"/>
                </a:solidFill>
                <a:latin typeface="Arial" panose="020B0604020202020204" pitchFamily="34" charset="0"/>
              </a:rPr>
              <a:t>Instance</a:t>
            </a:r>
            <a:r>
              <a:rPr lang="en-GB" sz="4400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</a:p>
          <a:p>
            <a:pPr marL="0" indent="0" algn="ctr">
              <a:buNone/>
            </a:pPr>
            <a:r>
              <a:rPr lang="en-GB" sz="4400" dirty="0">
                <a:solidFill>
                  <a:srgbClr val="000000"/>
                </a:solidFill>
                <a:latin typeface="Arial" panose="020B0604020202020204" pitchFamily="34" charset="0"/>
              </a:rPr>
              <a:t>Finite set I of items, a size s(</a:t>
            </a:r>
            <a:r>
              <a:rPr lang="en-GB" sz="440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GB" sz="4400" dirty="0">
                <a:solidFill>
                  <a:srgbClr val="000000"/>
                </a:solidFill>
                <a:latin typeface="Arial" panose="020B0604020202020204" pitchFamily="34" charset="0"/>
              </a:rPr>
              <a:t>) ∈ Z + for each </a:t>
            </a:r>
            <a:r>
              <a:rPr lang="en-GB" sz="440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GB" sz="4400" dirty="0">
                <a:solidFill>
                  <a:srgbClr val="000000"/>
                </a:solidFill>
                <a:latin typeface="Arial" panose="020B0604020202020204" pitchFamily="34" charset="0"/>
              </a:rPr>
              <a:t> ∈ I.</a:t>
            </a:r>
          </a:p>
          <a:p>
            <a:pPr marL="0" indent="0" algn="ctr">
              <a:buNone/>
            </a:pPr>
            <a:r>
              <a:rPr lang="en-GB" sz="4400" dirty="0">
                <a:solidFill>
                  <a:srgbClr val="000000"/>
                </a:solidFill>
                <a:latin typeface="Arial" panose="020B0604020202020204" pitchFamily="34" charset="0"/>
              </a:rPr>
              <a:t>Given a capacity K for each batch</a:t>
            </a:r>
          </a:p>
          <a:p>
            <a:pPr marL="0" indent="0" algn="ctr">
              <a:buNone/>
            </a:pPr>
            <a:r>
              <a:rPr lang="en-GB" sz="4400" b="1" dirty="0">
                <a:solidFill>
                  <a:srgbClr val="000000"/>
                </a:solidFill>
                <a:latin typeface="Arial" panose="020B0604020202020204" pitchFamily="34" charset="0"/>
              </a:rPr>
              <a:t>Objective</a:t>
            </a:r>
            <a:r>
              <a:rPr lang="en-GB" sz="4400" dirty="0">
                <a:solidFill>
                  <a:srgbClr val="000000"/>
                </a:solidFill>
                <a:latin typeface="Arial" panose="020B0604020202020204" pitchFamily="34" charset="0"/>
              </a:rPr>
              <a:t>: Partition the items in set I into batches and minimize the number of batches used</a:t>
            </a:r>
          </a:p>
        </p:txBody>
      </p:sp>
    </p:spTree>
    <p:extLst>
      <p:ext uri="{BB962C8B-B14F-4D97-AF65-F5344CB8AC3E}">
        <p14:creationId xmlns:p14="http://schemas.microsoft.com/office/powerpoint/2010/main" val="2998927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85BD6-C8C3-F170-77E8-818F7E9F2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8143F1-82AE-2841-013B-8F756A31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Method</a:t>
            </a:r>
            <a:endParaRPr lang="en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F052E0-3C39-0A48-AADA-08FBDEBE0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54922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B660B-7072-EE3F-8914-65F28A0ED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D5DF-515A-1A4C-5396-E1929CC19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64275" y="6818814"/>
            <a:ext cx="42803763" cy="2045718"/>
          </a:xfrm>
        </p:spPr>
        <p:txBody>
          <a:bodyPr>
            <a:normAutofit/>
          </a:bodyPr>
          <a:lstStyle/>
          <a:p>
            <a:pPr algn="ctr"/>
            <a:r>
              <a:rPr lang="en-FR" sz="9600" dirty="0"/>
              <a:t>Compressed size of batches can be estimated using biological property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3C378AD-B829-C681-2CD7-14CCB1EDC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59955" y="11985327"/>
            <a:ext cx="14094614" cy="6049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FR" sz="4400" dirty="0"/>
              <a:t>k-mers: substring of length k of DNA sequences</a:t>
            </a:r>
          </a:p>
          <a:p>
            <a:pPr marL="0" indent="0">
              <a:buNone/>
            </a:pPr>
            <a:r>
              <a:rPr lang="en-FR" sz="4400" dirty="0"/>
              <a:t>Correlation between kmer and compressed size of the batches</a:t>
            </a:r>
          </a:p>
          <a:p>
            <a:pPr marL="0" indent="0">
              <a:buNone/>
            </a:pPr>
            <a:r>
              <a:rPr lang="en-FR" sz="4400" dirty="0"/>
              <a:t>Different correlation for different species</a:t>
            </a:r>
          </a:p>
          <a:p>
            <a:pPr marL="0" indent="0">
              <a:buNone/>
            </a:pPr>
            <a:r>
              <a:rPr lang="en-FR" sz="4400" dirty="0">
                <a:sym typeface="Wingdings" pitchFamily="2" charset="2"/>
              </a:rPr>
              <a:t> </a:t>
            </a:r>
            <a:r>
              <a:rPr lang="en-FR" sz="4400" b="1" dirty="0">
                <a:sym typeface="Wingdings" pitchFamily="2" charset="2"/>
              </a:rPr>
              <a:t>Distinct kmers count can be used to set the capacity of batches</a:t>
            </a:r>
            <a:endParaRPr lang="en-FR" sz="4400" b="1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5995676-1541-15AC-15FD-700D8C6AE60E}"/>
              </a:ext>
            </a:extLst>
          </p:cNvPr>
          <p:cNvGrpSpPr/>
          <p:nvPr/>
        </p:nvGrpSpPr>
        <p:grpSpPr>
          <a:xfrm>
            <a:off x="-5658286" y="9322560"/>
            <a:ext cx="26015706" cy="12457018"/>
            <a:chOff x="1829250" y="3058285"/>
            <a:chExt cx="22170836" cy="1047937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A27C4F4-9423-A772-84CA-9C79ED78C346}"/>
                </a:ext>
              </a:extLst>
            </p:cNvPr>
            <p:cNvGrpSpPr/>
            <p:nvPr/>
          </p:nvGrpSpPr>
          <p:grpSpPr>
            <a:xfrm>
              <a:off x="14175603" y="3058285"/>
              <a:ext cx="9824483" cy="10199283"/>
              <a:chOff x="24994194" y="4192516"/>
              <a:chExt cx="10970752" cy="10945090"/>
            </a:xfrm>
          </p:grpSpPr>
          <p:pic>
            <p:nvPicPr>
              <p:cNvPr id="3075" name="Picture 3">
                <a:extLst>
                  <a:ext uri="{FF2B5EF4-FFF2-40B4-BE49-F238E27FC236}">
                    <a16:creationId xmlns:a16="http://schemas.microsoft.com/office/drawing/2014/main" id="{84113C17-6A54-1D70-36A8-705F33ECC6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94194" y="4192516"/>
                <a:ext cx="10970752" cy="109450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D7B8A74-D2E3-02B9-7E3D-A9217A7FD694}"/>
                  </a:ext>
                </a:extLst>
              </p:cNvPr>
              <p:cNvGrpSpPr/>
              <p:nvPr/>
            </p:nvGrpSpPr>
            <p:grpSpPr>
              <a:xfrm>
                <a:off x="27261879" y="4709267"/>
                <a:ext cx="7002387" cy="8412629"/>
                <a:chOff x="27261879" y="4709267"/>
                <a:chExt cx="7002387" cy="8412629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C6301C1-F074-C929-F8D3-5221BAC116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261879" y="8681402"/>
                  <a:ext cx="3530839" cy="3375919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5A96D514-4CEA-C107-B933-A19F4A758D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392453" y="9593250"/>
                  <a:ext cx="6871813" cy="3528646"/>
                </a:xfrm>
                <a:prstGeom prst="line">
                  <a:avLst/>
                </a:prstGeom>
                <a:ln w="57150">
                  <a:solidFill>
                    <a:schemeClr val="accent1"/>
                  </a:solidFill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B4DC679B-EAC1-3709-0176-E80108AB91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112484" y="4709267"/>
                  <a:ext cx="2877449" cy="5198741"/>
                </a:xfrm>
                <a:prstGeom prst="line">
                  <a:avLst/>
                </a:prstGeom>
                <a:ln w="571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077" name="Picture 5">
              <a:extLst>
                <a:ext uri="{FF2B5EF4-FFF2-40B4-BE49-F238E27FC236}">
                  <a16:creationId xmlns:a16="http://schemas.microsoft.com/office/drawing/2014/main" id="{015E1646-640F-5156-E8EF-F76DEA1DF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7328" y="3058285"/>
              <a:ext cx="10190197" cy="10226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7CBD12F-DDE6-899B-3E3A-378CF7BEF429}"/>
                </a:ext>
              </a:extLst>
            </p:cNvPr>
            <p:cNvSpPr/>
            <p:nvPr/>
          </p:nvSpPr>
          <p:spPr>
            <a:xfrm>
              <a:off x="1829250" y="7236691"/>
              <a:ext cx="6634443" cy="630096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EFA381E-E262-840F-DF1D-B7EC04D349A5}"/>
                </a:ext>
              </a:extLst>
            </p:cNvPr>
            <p:cNvCxnSpPr>
              <a:endCxn id="28" idx="7"/>
            </p:cNvCxnSpPr>
            <p:nvPr/>
          </p:nvCxnSpPr>
          <p:spPr>
            <a:xfrm flipH="1">
              <a:off x="7492101" y="3388944"/>
              <a:ext cx="7406515" cy="47705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A0B5A4-F52A-9907-251C-E803F5A131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02426" y="12007194"/>
              <a:ext cx="6896190" cy="6266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0E4A189B-656A-E838-35D3-3DA0365B8605}"/>
              </a:ext>
            </a:extLst>
          </p:cNvPr>
          <p:cNvSpPr txBox="1">
            <a:spLocks/>
          </p:cNvSpPr>
          <p:nvPr/>
        </p:nvSpPr>
        <p:spPr>
          <a:xfrm>
            <a:off x="-6264276" y="22430411"/>
            <a:ext cx="42803763" cy="1878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2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R" sz="9600" dirty="0"/>
              <a:t>Fast distinct kmer estimation using probabilistic counting – HyperLogLog sketching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0F0D0D9A-D0CC-9625-96BE-E17DD3546867}"/>
              </a:ext>
            </a:extLst>
          </p:cNvPr>
          <p:cNvSpPr txBox="1">
            <a:spLocks/>
          </p:cNvSpPr>
          <p:nvPr/>
        </p:nvSpPr>
        <p:spPr>
          <a:xfrm>
            <a:off x="8123841" y="25292551"/>
            <a:ext cx="12233579" cy="914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009178" indent="-1009178" algn="l" defTabSz="4036710" rtl="0" eaLnBrk="1" latinLnBrk="0" hangingPunct="1">
              <a:lnSpc>
                <a:spcPct val="90000"/>
              </a:lnSpc>
              <a:spcBef>
                <a:spcPts val="4415"/>
              </a:spcBef>
              <a:buFont typeface="Arial" panose="020B0604020202020204" pitchFamily="34" charset="0"/>
              <a:buChar char="•"/>
              <a:defRPr sz="12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753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588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424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259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0095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930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766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6019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FR" sz="4400" b="1" dirty="0"/>
              <a:t>Probabilistic counting/approximate counting: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5D16B4-AAEB-BBEA-87A4-7293A0685EA2}"/>
              </a:ext>
            </a:extLst>
          </p:cNvPr>
          <p:cNvSpPr txBox="1"/>
          <p:nvPr/>
        </p:nvSpPr>
        <p:spPr>
          <a:xfrm>
            <a:off x="8879994" y="27129742"/>
            <a:ext cx="10721274" cy="550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FR" sz="4400" dirty="0"/>
              <a:t>							Sketches</a:t>
            </a:r>
          </a:p>
          <a:p>
            <a:r>
              <a:rPr lang="en-FR" sz="4400" dirty="0"/>
              <a:t>Hash(item_1) = 0000...  =&gt; Prob = 1 / 2⁴</a:t>
            </a:r>
          </a:p>
          <a:p>
            <a:r>
              <a:rPr lang="en-FR" sz="4400" dirty="0"/>
              <a:t>Hash(item_2) = 0001...</a:t>
            </a:r>
          </a:p>
          <a:p>
            <a:r>
              <a:rPr lang="en-FR" sz="4400" dirty="0"/>
              <a:t>Hash(item_3) = 0010...</a:t>
            </a:r>
          </a:p>
          <a:p>
            <a:r>
              <a:rPr lang="en-FR" sz="4400" dirty="0"/>
              <a:t>Hash(item_4) = 0011...</a:t>
            </a:r>
          </a:p>
          <a:p>
            <a:r>
              <a:rPr lang="en-FR" sz="4400" dirty="0"/>
              <a:t>Hash(item_5) = 0100...</a:t>
            </a:r>
          </a:p>
          <a:p>
            <a:r>
              <a:rPr lang="en-FR" sz="4400" dirty="0"/>
              <a:t>Hash(item_6) = 0101...</a:t>
            </a:r>
          </a:p>
          <a:p>
            <a:r>
              <a:rPr lang="en-FR" sz="4400" dirty="0"/>
              <a:t>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46EC16-EC34-DB07-2A1D-FCF9BCB378D1}"/>
              </a:ext>
            </a:extLst>
          </p:cNvPr>
          <p:cNvSpPr txBox="1"/>
          <p:nvPr/>
        </p:nvSpPr>
        <p:spPr>
          <a:xfrm>
            <a:off x="7912565" y="32752176"/>
            <a:ext cx="12656133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4400" dirty="0"/>
              <a:t>Longest prefix of leading zeros in the hash values is </a:t>
            </a:r>
            <a:r>
              <a:rPr lang="en-GB" sz="4400" b="1" dirty="0"/>
              <a:t>4</a:t>
            </a:r>
          </a:p>
          <a:p>
            <a:pPr algn="ctr"/>
            <a:r>
              <a:rPr lang="en-GB" sz="4400" dirty="0"/>
              <a:t>Estimated cardinality ≈ </a:t>
            </a:r>
            <a:r>
              <a:rPr lang="en-GB" sz="4400" b="1" dirty="0"/>
              <a:t>2⁴</a:t>
            </a:r>
            <a:endParaRPr lang="en-FR" sz="4400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8F7E198C-30FB-199E-60A3-6C0EA7CAB82C}"/>
              </a:ext>
            </a:extLst>
          </p:cNvPr>
          <p:cNvSpPr txBox="1">
            <a:spLocks/>
          </p:cNvSpPr>
          <p:nvPr/>
        </p:nvSpPr>
        <p:spPr>
          <a:xfrm>
            <a:off x="-4635615" y="24399092"/>
            <a:ext cx="12469899" cy="1786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009178" indent="-1009178" algn="l" defTabSz="4036710" rtl="0" eaLnBrk="1" latinLnBrk="0" hangingPunct="1">
              <a:lnSpc>
                <a:spcPct val="90000"/>
              </a:lnSpc>
              <a:spcBef>
                <a:spcPts val="4415"/>
              </a:spcBef>
              <a:buFont typeface="Arial" panose="020B0604020202020204" pitchFamily="34" charset="0"/>
              <a:buChar char="•"/>
              <a:defRPr sz="12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753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588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424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259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0095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930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766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6019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4400" b="1" dirty="0"/>
              <a:t>Sketching: </a:t>
            </a:r>
            <a:r>
              <a:rPr lang="vi-VN" sz="4400" dirty="0"/>
              <a:t>generating an approximate, compact summary of data (a sketch)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C5C0BEAB-93A7-464F-3C3B-C9F7B809ED47}"/>
              </a:ext>
            </a:extLst>
          </p:cNvPr>
          <p:cNvSpPr txBox="1">
            <a:spLocks/>
          </p:cNvSpPr>
          <p:nvPr/>
        </p:nvSpPr>
        <p:spPr>
          <a:xfrm>
            <a:off x="-2388851" y="26027954"/>
            <a:ext cx="7032467" cy="1101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009178" indent="-1009178" algn="l" defTabSz="4036710" rtl="0" eaLnBrk="1" latinLnBrk="0" hangingPunct="1">
              <a:lnSpc>
                <a:spcPct val="90000"/>
              </a:lnSpc>
              <a:spcBef>
                <a:spcPts val="4415"/>
              </a:spcBef>
              <a:buFont typeface="Arial" panose="020B0604020202020204" pitchFamily="34" charset="0"/>
              <a:buChar char="•"/>
              <a:defRPr sz="12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753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588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424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259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0095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930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766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6019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4400" b="1" dirty="0">
                <a:solidFill>
                  <a:srgbClr val="FF0000"/>
                </a:solidFill>
              </a:rPr>
              <a:t>T</a:t>
            </a:r>
            <a:r>
              <a:rPr lang="vi-VN" sz="4400" b="1" dirty="0">
                <a:solidFill>
                  <a:schemeClr val="accent4"/>
                </a:solidFill>
              </a:rPr>
              <a:t>C</a:t>
            </a:r>
            <a:r>
              <a:rPr lang="vi-VN" sz="4400" b="1" dirty="0">
                <a:solidFill>
                  <a:schemeClr val="accent6">
                    <a:lumMod val="75000"/>
                  </a:schemeClr>
                </a:solidFill>
              </a:rPr>
              <a:t>G</a:t>
            </a:r>
            <a:r>
              <a:rPr lang="vi-VN" sz="4400" b="1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vi-VN" sz="4400" b="1" dirty="0">
                <a:solidFill>
                  <a:srgbClr val="FF0000"/>
                </a:solidFill>
              </a:rPr>
              <a:t>T</a:t>
            </a:r>
            <a:r>
              <a:rPr lang="vi-VN" sz="4400" b="1" dirty="0">
                <a:solidFill>
                  <a:schemeClr val="accent4"/>
                </a:solidFill>
              </a:rPr>
              <a:t>C</a:t>
            </a:r>
            <a:r>
              <a:rPr lang="vi-VN" sz="4400" b="1" dirty="0">
                <a:solidFill>
                  <a:schemeClr val="accent6">
                    <a:lumMod val="75000"/>
                  </a:schemeClr>
                </a:solidFill>
              </a:rPr>
              <a:t>G</a:t>
            </a:r>
            <a:r>
              <a:rPr lang="vi-VN" sz="4400" b="1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vi-VN" sz="4400" b="1" dirty="0">
                <a:solidFill>
                  <a:srgbClr val="FF0000"/>
                </a:solidFill>
              </a:rPr>
              <a:t>T</a:t>
            </a:r>
            <a:r>
              <a:rPr lang="vi-VN" sz="4400" b="1" dirty="0">
                <a:solidFill>
                  <a:schemeClr val="accent4"/>
                </a:solidFill>
              </a:rPr>
              <a:t>C</a:t>
            </a:r>
            <a:r>
              <a:rPr lang="vi-VN" sz="4400" b="1" dirty="0">
                <a:solidFill>
                  <a:schemeClr val="accent6">
                    <a:lumMod val="75000"/>
                  </a:schemeClr>
                </a:solidFill>
              </a:rPr>
              <a:t>G</a:t>
            </a:r>
            <a:r>
              <a:rPr lang="vi-VN" sz="4400" b="1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vi-VN" sz="4400" b="1" dirty="0">
                <a:solidFill>
                  <a:srgbClr val="FF0000"/>
                </a:solidFill>
              </a:rPr>
              <a:t>T</a:t>
            </a:r>
            <a:r>
              <a:rPr lang="vi-VN" sz="4400" b="1" dirty="0">
                <a:solidFill>
                  <a:schemeClr val="accent4"/>
                </a:solidFill>
              </a:rPr>
              <a:t>C</a:t>
            </a:r>
            <a:r>
              <a:rPr lang="vi-VN" sz="4400" b="1" dirty="0">
                <a:solidFill>
                  <a:schemeClr val="accent6">
                    <a:lumMod val="75000"/>
                  </a:schemeClr>
                </a:solidFill>
              </a:rPr>
              <a:t>G</a:t>
            </a:r>
            <a:r>
              <a:rPr lang="vi-VN" sz="4400" b="1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vi-VN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vi-VN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vi-VN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vi-VN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FBA17C30-36F7-4C82-1BA2-48849D2608CF}"/>
              </a:ext>
            </a:extLst>
          </p:cNvPr>
          <p:cNvSpPr txBox="1">
            <a:spLocks/>
          </p:cNvSpPr>
          <p:nvPr/>
        </p:nvSpPr>
        <p:spPr>
          <a:xfrm>
            <a:off x="-2388851" y="27129742"/>
            <a:ext cx="7032467" cy="706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009178" indent="-1009178" algn="l" defTabSz="4036710" rtl="0" eaLnBrk="1" latinLnBrk="0" hangingPunct="1">
              <a:lnSpc>
                <a:spcPct val="90000"/>
              </a:lnSpc>
              <a:spcBef>
                <a:spcPts val="4415"/>
              </a:spcBef>
              <a:buFont typeface="Arial" panose="020B0604020202020204" pitchFamily="34" charset="0"/>
              <a:buChar char="•"/>
              <a:defRPr sz="12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753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588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424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259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0095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930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766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6019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vi-VN" sz="4400" b="1" dirty="0">
                <a:solidFill>
                  <a:srgbClr val="FF0000"/>
                </a:solidFill>
              </a:rPr>
              <a:t>T</a:t>
            </a:r>
            <a:r>
              <a:rPr lang="vi-VN" sz="4400" b="1" dirty="0">
                <a:solidFill>
                  <a:schemeClr val="accent4"/>
                </a:solidFill>
              </a:rPr>
              <a:t>C</a:t>
            </a:r>
            <a:r>
              <a:rPr lang="vi-VN" sz="4400" b="1" dirty="0">
                <a:solidFill>
                  <a:schemeClr val="accent6">
                    <a:lumMod val="75000"/>
                  </a:schemeClr>
                </a:solidFill>
              </a:rPr>
              <a:t>G</a:t>
            </a:r>
            <a:r>
              <a:rPr lang="vi-VN" sz="4400" b="1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vi-VN" sz="4400" b="1" dirty="0">
                <a:solidFill>
                  <a:srgbClr val="FF0000"/>
                </a:solidFill>
              </a:rPr>
              <a:t>T</a:t>
            </a:r>
            <a:endParaRPr lang="vi-VN" sz="4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vi-VN" sz="4400" b="1" dirty="0">
                <a:solidFill>
                  <a:srgbClr val="FF0000"/>
                </a:solidFill>
              </a:rPr>
              <a:t>  </a:t>
            </a:r>
            <a:r>
              <a:rPr lang="vi-VN" sz="4400" b="1" dirty="0">
                <a:solidFill>
                  <a:schemeClr val="accent4"/>
                </a:solidFill>
              </a:rPr>
              <a:t>C</a:t>
            </a:r>
            <a:r>
              <a:rPr lang="vi-VN" sz="4400" b="1" dirty="0">
                <a:solidFill>
                  <a:schemeClr val="accent6">
                    <a:lumMod val="75000"/>
                  </a:schemeClr>
                </a:solidFill>
              </a:rPr>
              <a:t>G</a:t>
            </a:r>
            <a:r>
              <a:rPr lang="vi-VN" sz="4400" b="1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vi-VN" sz="4400" b="1" dirty="0">
                <a:solidFill>
                  <a:srgbClr val="FF0000"/>
                </a:solidFill>
              </a:rPr>
              <a:t>T</a:t>
            </a:r>
            <a:r>
              <a:rPr lang="vi-VN" sz="4400" b="1" dirty="0">
                <a:solidFill>
                  <a:schemeClr val="accent4"/>
                </a:solidFill>
              </a:rPr>
              <a:t>C</a:t>
            </a:r>
            <a:endParaRPr lang="vi-VN" sz="4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vi-VN" sz="4400" b="1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vi-VN" sz="4400" b="1" dirty="0">
                <a:solidFill>
                  <a:schemeClr val="accent6">
                    <a:lumMod val="75000"/>
                  </a:schemeClr>
                </a:solidFill>
              </a:rPr>
              <a:t>G</a:t>
            </a:r>
            <a:r>
              <a:rPr lang="vi-VN" sz="4400" b="1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vi-VN" sz="4400" b="1" dirty="0">
                <a:solidFill>
                  <a:srgbClr val="FF0000"/>
                </a:solidFill>
              </a:rPr>
              <a:t>T</a:t>
            </a:r>
            <a:r>
              <a:rPr lang="vi-VN" sz="4400" b="1" dirty="0">
                <a:solidFill>
                  <a:schemeClr val="accent4"/>
                </a:solidFill>
              </a:rPr>
              <a:t>C</a:t>
            </a:r>
            <a:r>
              <a:rPr lang="vi-VN" sz="4400" b="1" dirty="0">
                <a:solidFill>
                  <a:schemeClr val="accent6">
                    <a:lumMod val="75000"/>
                  </a:schemeClr>
                </a:solidFill>
              </a:rPr>
              <a:t>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vi-VN" sz="4400" b="1" dirty="0">
                <a:solidFill>
                  <a:schemeClr val="accent1">
                    <a:lumMod val="75000"/>
                  </a:schemeClr>
                </a:solidFill>
              </a:rPr>
              <a:t>                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vi-VN" sz="4400" b="1" dirty="0">
                <a:solidFill>
                  <a:schemeClr val="accent1">
                    <a:lumMod val="75000"/>
                  </a:schemeClr>
                </a:solidFill>
              </a:rPr>
              <a:t>	 A</a:t>
            </a:r>
            <a:r>
              <a:rPr lang="vi-VN" sz="4400" b="1" dirty="0">
                <a:solidFill>
                  <a:srgbClr val="FF0000"/>
                </a:solidFill>
              </a:rPr>
              <a:t>T</a:t>
            </a:r>
            <a:r>
              <a:rPr lang="vi-VN" sz="4400" b="1" dirty="0">
                <a:solidFill>
                  <a:schemeClr val="accent4"/>
                </a:solidFill>
              </a:rPr>
              <a:t>C</a:t>
            </a:r>
            <a:r>
              <a:rPr lang="vi-VN" sz="4400" b="1" dirty="0">
                <a:solidFill>
                  <a:schemeClr val="accent6">
                    <a:lumMod val="75000"/>
                  </a:schemeClr>
                </a:solidFill>
              </a:rPr>
              <a:t>G</a:t>
            </a:r>
            <a:endParaRPr lang="vi-VN" sz="4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vi-VN" sz="4400" b="1" dirty="0">
                <a:solidFill>
                  <a:srgbClr val="FF0000"/>
                </a:solidFill>
              </a:rPr>
              <a:t>	   T</a:t>
            </a:r>
            <a:r>
              <a:rPr lang="vi-VN" sz="4400" b="1" dirty="0">
                <a:solidFill>
                  <a:schemeClr val="accent4"/>
                </a:solidFill>
              </a:rPr>
              <a:t>C</a:t>
            </a:r>
            <a:r>
              <a:rPr lang="vi-VN" sz="4400" b="1" dirty="0">
                <a:solidFill>
                  <a:schemeClr val="accent6">
                    <a:lumMod val="75000"/>
                  </a:schemeClr>
                </a:solidFill>
              </a:rPr>
              <a:t>G</a:t>
            </a:r>
            <a:r>
              <a:rPr lang="vi-VN" sz="4400" b="1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vi-VN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vi-VN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vi-VN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vi-VN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vi-VN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vi-VN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vi-VN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D146A689-991B-83D3-83F8-4636036355B3}"/>
              </a:ext>
            </a:extLst>
          </p:cNvPr>
          <p:cNvSpPr txBox="1">
            <a:spLocks/>
          </p:cNvSpPr>
          <p:nvPr/>
        </p:nvSpPr>
        <p:spPr>
          <a:xfrm>
            <a:off x="22476835" y="25714952"/>
            <a:ext cx="12469899" cy="706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009178" indent="-1009178" algn="l" defTabSz="4036710" rtl="0" eaLnBrk="1" latinLnBrk="0" hangingPunct="1">
              <a:lnSpc>
                <a:spcPct val="90000"/>
              </a:lnSpc>
              <a:spcBef>
                <a:spcPts val="4415"/>
              </a:spcBef>
              <a:buFont typeface="Arial" panose="020B0604020202020204" pitchFamily="34" charset="0"/>
              <a:buChar char="•"/>
              <a:defRPr sz="12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753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588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424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259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0095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930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766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6019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4400" b="1" dirty="0"/>
              <a:t>Set cardinality estimation with Dashing:</a:t>
            </a:r>
          </a:p>
          <a:p>
            <a:pPr marL="0" indent="0">
              <a:buNone/>
            </a:pPr>
            <a:r>
              <a:rPr lang="vi-VN" sz="4400" dirty="0"/>
              <a:t>Hyperloglog is a sketching algorithm based on advanced approximate counting.</a:t>
            </a:r>
          </a:p>
          <a:p>
            <a:pPr marL="0" indent="0">
              <a:buNone/>
            </a:pPr>
            <a:r>
              <a:rPr lang="vi-VN" sz="4400" dirty="0"/>
              <a:t>Baker, D.N., Langmead, B. implemented it in the tool dashing.</a:t>
            </a:r>
          </a:p>
          <a:p>
            <a:pPr marL="0" indent="0">
              <a:buNone/>
            </a:pPr>
            <a:r>
              <a:rPr lang="vi-VN" sz="4400" i="1" dirty="0">
                <a:solidFill>
                  <a:schemeClr val="accent1">
                    <a:lumMod val="75000"/>
                  </a:schemeClr>
                </a:solidFill>
              </a:rPr>
              <a:t>https://github.com/dnbaker/dashing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30F74483-48AF-1A48-B2C4-3E2F161EFE41}"/>
              </a:ext>
            </a:extLst>
          </p:cNvPr>
          <p:cNvSpPr/>
          <p:nvPr/>
        </p:nvSpPr>
        <p:spPr>
          <a:xfrm>
            <a:off x="4442726" y="29562446"/>
            <a:ext cx="3483200" cy="1101788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57285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3284</TotalTime>
  <Words>3070</Words>
  <Application>Microsoft Macintosh PowerPoint</Application>
  <PresentationFormat>Custom</PresentationFormat>
  <Paragraphs>370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Motivation</vt:lpstr>
      <vt:lpstr>Collection of bacteria genomes is growing rapidly</vt:lpstr>
      <vt:lpstr>State of the art</vt:lpstr>
      <vt:lpstr>Key idea in phylogenetic compression: clustering/batching</vt:lpstr>
      <vt:lpstr>Method</vt:lpstr>
      <vt:lpstr>Compressed size of batches can be estimated using biological property</vt:lpstr>
      <vt:lpstr>Result</vt:lpstr>
      <vt:lpstr>Hyperloglog based bin packing and load balancing for genomes</vt:lpstr>
      <vt:lpstr>Discussion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Khac Minh Tam Truong</dc:creator>
  <cp:lastModifiedBy>Khac Minh Tam Truong</cp:lastModifiedBy>
  <cp:revision>10</cp:revision>
  <dcterms:created xsi:type="dcterms:W3CDTF">2025-02-23T10:30:40Z</dcterms:created>
  <dcterms:modified xsi:type="dcterms:W3CDTF">2025-02-25T17:15:10Z</dcterms:modified>
</cp:coreProperties>
</file>